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7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64" r:id="rId2"/>
    <p:sldId id="263" r:id="rId3"/>
    <p:sldId id="308" r:id="rId4"/>
    <p:sldId id="309" r:id="rId5"/>
    <p:sldId id="359" r:id="rId6"/>
    <p:sldId id="366" r:id="rId7"/>
    <p:sldId id="361" r:id="rId8"/>
    <p:sldId id="370" r:id="rId9"/>
    <p:sldId id="364" r:id="rId10"/>
    <p:sldId id="371" r:id="rId11"/>
    <p:sldId id="372" r:id="rId12"/>
    <p:sldId id="313" r:id="rId13"/>
    <p:sldId id="375" r:id="rId14"/>
    <p:sldId id="365" r:id="rId15"/>
    <p:sldId id="373" r:id="rId16"/>
    <p:sldId id="374" r:id="rId17"/>
    <p:sldId id="377" r:id="rId18"/>
    <p:sldId id="337" r:id="rId19"/>
    <p:sldId id="338" r:id="rId20"/>
    <p:sldId id="380" r:id="rId21"/>
    <p:sldId id="378" r:id="rId22"/>
    <p:sldId id="352" r:id="rId23"/>
    <p:sldId id="349" r:id="rId24"/>
    <p:sldId id="379" r:id="rId25"/>
    <p:sldId id="262" r:id="rId26"/>
  </p:sldIdLst>
  <p:sldSz cx="13444538" cy="7562850"/>
  <p:notesSz cx="6858000" cy="9144000"/>
  <p:defaultTextStyle>
    <a:defPPr>
      <a:defRPr lang="es-ES"/>
    </a:defPPr>
    <a:lvl1pPr algn="l" defTabSz="496888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96888" indent="-39688" algn="l" defTabSz="496888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95363" indent="-80963" algn="l" defTabSz="496888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492250" indent="-120650" algn="l" defTabSz="496888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990725" indent="-161925" algn="l" defTabSz="496888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384" userDrawn="1">
          <p15:clr>
            <a:srgbClr val="A4A3A4"/>
          </p15:clr>
        </p15:guide>
        <p15:guide id="2" pos="42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73A5"/>
    <a:srgbClr val="0F3C61"/>
    <a:srgbClr val="124070"/>
    <a:srgbClr val="6893C6"/>
    <a:srgbClr val="5E8BC2"/>
    <a:srgbClr val="0E385A"/>
    <a:srgbClr val="002A49"/>
    <a:srgbClr val="B2B5B6"/>
    <a:srgbClr val="FEBE10"/>
    <a:srgbClr val="004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Estilo medio 3 - Énfasis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3648" autoAdjust="0"/>
  </p:normalViewPr>
  <p:slideViewPr>
    <p:cSldViewPr snapToObjects="1">
      <p:cViewPr varScale="1">
        <p:scale>
          <a:sx n="63" d="100"/>
          <a:sy n="63" d="100"/>
        </p:scale>
        <p:origin x="648" y="60"/>
      </p:cViewPr>
      <p:guideLst>
        <p:guide orient="horz" pos="2384"/>
        <p:guide pos="4225"/>
      </p:guideLst>
    </p:cSldViewPr>
  </p:slideViewPr>
  <p:outlineViewPr>
    <p:cViewPr>
      <p:scale>
        <a:sx n="33" d="100"/>
        <a:sy n="33" d="100"/>
      </p:scale>
      <p:origin x="0" y="-6102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B77EFD7-64E6-49F5-8778-9B7535744779}" type="datetimeFigureOut">
              <a:rPr lang="es-ES"/>
              <a:pPr>
                <a:defRPr/>
              </a:pPr>
              <a:t>11/06/2018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D7D78BD2-41F2-4783-9B8D-6F43A114B8C2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3007426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B06820B-2D68-41D3-83A9-17B01F0EB5E4}" type="datetimeFigureOut">
              <a:rPr lang="es-ES"/>
              <a:pPr>
                <a:defRPr/>
              </a:pPr>
              <a:t>11/06/2018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Haga clic para modificar el estilo de texto del patrón</a:t>
            </a:r>
          </a:p>
          <a:p>
            <a:pPr lvl="1"/>
            <a:r>
              <a:rPr lang="en-US" noProof="0"/>
              <a:t>Segundo nivel</a:t>
            </a:r>
          </a:p>
          <a:p>
            <a:pPr lvl="2"/>
            <a:r>
              <a:rPr lang="en-US" noProof="0"/>
              <a:t>Tercer nivel</a:t>
            </a:r>
          </a:p>
          <a:p>
            <a:pPr lvl="3"/>
            <a:r>
              <a:rPr lang="en-US" noProof="0"/>
              <a:t>Cuarto nivel</a:t>
            </a:r>
          </a:p>
          <a:p>
            <a:pPr lvl="4"/>
            <a:r>
              <a:rPr lang="en-US" noProof="0"/>
              <a:t>Quinto nivel</a:t>
            </a:r>
            <a:endParaRPr lang="es-ES" noProof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4456E71-53B1-40F7-981C-E77499C92699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255418031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56E71-53B1-40F7-981C-E77499C92699}" type="slidenum">
              <a:rPr lang="es-ES" altLang="es-EC" smtClean="0"/>
              <a:pPr>
                <a:defRPr/>
              </a:pPr>
              <a:t>5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4235313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56E71-53B1-40F7-981C-E77499C92699}" type="slidenum">
              <a:rPr lang="es-ES" altLang="es-EC" smtClean="0"/>
              <a:pPr>
                <a:defRPr/>
              </a:pPr>
              <a:t>16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462660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56E71-53B1-40F7-981C-E77499C92699}" type="slidenum">
              <a:rPr lang="es-ES" altLang="es-EC" smtClean="0"/>
              <a:pPr>
                <a:defRPr/>
              </a:pPr>
              <a:t>18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423355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4456E71-53B1-40F7-981C-E77499C92699}" type="slidenum">
              <a:rPr lang="es-ES" altLang="es-EC" smtClean="0"/>
              <a:pPr>
                <a:defRPr/>
              </a:pPr>
              <a:t>23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1808599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3" descr="fondo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7" y="360363"/>
            <a:ext cx="12539981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ángulo 10"/>
          <p:cNvSpPr>
            <a:spLocks/>
          </p:cNvSpPr>
          <p:nvPr userDrawn="1"/>
        </p:nvSpPr>
        <p:spPr>
          <a:xfrm>
            <a:off x="453277" y="6829426"/>
            <a:ext cx="12537984" cy="360363"/>
          </a:xfrm>
          <a:prstGeom prst="rect">
            <a:avLst/>
          </a:prstGeom>
          <a:solidFill>
            <a:srgbClr val="FE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pic>
        <p:nvPicPr>
          <p:cNvPr id="4" name="Imagen 14" descr="logo.psd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715" y="2252664"/>
            <a:ext cx="6793156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4CEA4-553E-4DD9-AA9A-AF0CF6242DDD}" type="datetime6">
              <a:rPr lang="es-EC" smtClean="0"/>
              <a:t>junio de 2018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7B80E1-2E9D-4328-8573-60FD8E8C2589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14379502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6" descr="fondo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7" y="360363"/>
            <a:ext cx="12539981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4"/>
          <p:cNvSpPr>
            <a:spLocks/>
          </p:cNvSpPr>
          <p:nvPr userDrawn="1"/>
        </p:nvSpPr>
        <p:spPr>
          <a:xfrm>
            <a:off x="453277" y="6829426"/>
            <a:ext cx="12537984" cy="360363"/>
          </a:xfrm>
          <a:prstGeom prst="rect">
            <a:avLst/>
          </a:prstGeom>
          <a:solidFill>
            <a:srgbClr val="FE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2026" y="2413274"/>
            <a:ext cx="11427857" cy="1502067"/>
          </a:xfrm>
        </p:spPr>
        <p:txBody>
          <a:bodyPr/>
          <a:lstStyle>
            <a:lvl1pPr algn="l">
              <a:defRPr sz="4400" b="1" cap="all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2026" y="3915339"/>
            <a:ext cx="11427857" cy="863998"/>
          </a:xfrm>
        </p:spPr>
        <p:txBody>
          <a:bodyPr anchor="ctr"/>
          <a:lstStyle>
            <a:lvl1pPr marL="0" indent="0">
              <a:buNone/>
              <a:defRPr sz="2200">
                <a:solidFill>
                  <a:schemeClr val="bg1"/>
                </a:solidFill>
              </a:defRPr>
            </a:lvl1pPr>
            <a:lvl2pPr marL="4977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5507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9326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9101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876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8652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8427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8202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A2A8B5-C6DB-47C9-B176-A00EEF620095}" type="datetime6">
              <a:rPr lang="es-EC" smtClean="0"/>
              <a:t>junio de 2018</a:t>
            </a:fld>
            <a:endParaRPr lang="es-ES"/>
          </a:p>
        </p:txBody>
      </p:sp>
      <p:sp>
        <p:nvSpPr>
          <p:cNvPr id="7" name="Marcador de número de diapositiva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B06BB-72FD-4835-8FF8-12CD7810CDD4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034534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7" descr="logo2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67" y="6824663"/>
            <a:ext cx="75479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ángulo 10"/>
          <p:cNvSpPr>
            <a:spLocks/>
          </p:cNvSpPr>
          <p:nvPr userDrawn="1"/>
        </p:nvSpPr>
        <p:spPr>
          <a:xfrm>
            <a:off x="453277" y="360364"/>
            <a:ext cx="1811108" cy="719137"/>
          </a:xfrm>
          <a:prstGeom prst="rect">
            <a:avLst/>
          </a:prstGeom>
          <a:solidFill>
            <a:srgbClr val="FE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6" name="Rectángulo 9"/>
          <p:cNvSpPr>
            <a:spLocks/>
          </p:cNvSpPr>
          <p:nvPr userDrawn="1"/>
        </p:nvSpPr>
        <p:spPr>
          <a:xfrm>
            <a:off x="2304321" y="360364"/>
            <a:ext cx="10686940" cy="719137"/>
          </a:xfrm>
          <a:prstGeom prst="rect">
            <a:avLst/>
          </a:prstGeom>
          <a:solidFill>
            <a:srgbClr val="0042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7" name="Rectángulo 6"/>
          <p:cNvSpPr>
            <a:spLocks/>
          </p:cNvSpPr>
          <p:nvPr userDrawn="1"/>
        </p:nvSpPr>
        <p:spPr>
          <a:xfrm>
            <a:off x="453277" y="6829426"/>
            <a:ext cx="11773205" cy="360363"/>
          </a:xfrm>
          <a:prstGeom prst="rect">
            <a:avLst/>
          </a:prstGeom>
          <a:solidFill>
            <a:srgbClr val="B2B5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858" y="360000"/>
            <a:ext cx="10435859" cy="720000"/>
          </a:xfrm>
        </p:spPr>
        <p:txBody>
          <a:bodyPr/>
          <a:lstStyle>
            <a:lvl1pPr algn="l">
              <a:defRPr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8" name="Marcador de número de diapositiva 5"/>
          <p:cNvSpPr>
            <a:spLocks noGrp="1"/>
          </p:cNvSpPr>
          <p:nvPr>
            <p:ph type="sldNum" sz="quarter" idx="10"/>
          </p:nvPr>
        </p:nvSpPr>
        <p:spPr>
          <a:xfrm>
            <a:off x="453277" y="6824663"/>
            <a:ext cx="3136992" cy="355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538FA0F1-61D3-424E-8B9C-CDB58640081F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963345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/>
          <p:cNvSpPr>
            <a:spLocks/>
          </p:cNvSpPr>
          <p:nvPr userDrawn="1"/>
        </p:nvSpPr>
        <p:spPr>
          <a:xfrm>
            <a:off x="453277" y="6829426"/>
            <a:ext cx="11773205" cy="360363"/>
          </a:xfrm>
          <a:prstGeom prst="rect">
            <a:avLst/>
          </a:prstGeom>
          <a:solidFill>
            <a:srgbClr val="B2B5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6" name="Rectángulo 5"/>
          <p:cNvSpPr>
            <a:spLocks/>
          </p:cNvSpPr>
          <p:nvPr userDrawn="1"/>
        </p:nvSpPr>
        <p:spPr>
          <a:xfrm>
            <a:off x="453277" y="360364"/>
            <a:ext cx="1811108" cy="719137"/>
          </a:xfrm>
          <a:prstGeom prst="rect">
            <a:avLst/>
          </a:prstGeom>
          <a:solidFill>
            <a:srgbClr val="0042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7" name="Rectángulo 6"/>
          <p:cNvSpPr>
            <a:spLocks/>
          </p:cNvSpPr>
          <p:nvPr userDrawn="1"/>
        </p:nvSpPr>
        <p:spPr>
          <a:xfrm>
            <a:off x="2304321" y="360364"/>
            <a:ext cx="10686940" cy="719137"/>
          </a:xfrm>
          <a:prstGeom prst="rect">
            <a:avLst/>
          </a:prstGeom>
          <a:solidFill>
            <a:srgbClr val="FE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pic>
        <p:nvPicPr>
          <p:cNvPr id="8" name="Imagen 10" descr="logo2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67" y="6824663"/>
            <a:ext cx="75479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5857" y="360000"/>
            <a:ext cx="10435861" cy="720000"/>
          </a:xfrm>
        </p:spPr>
        <p:txBody>
          <a:bodyPr/>
          <a:lstStyle>
            <a:lvl1pPr algn="l">
              <a:defRPr>
                <a:solidFill>
                  <a:srgbClr val="00427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2819" y="1405161"/>
            <a:ext cx="6088302" cy="5081235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903418" y="1405161"/>
            <a:ext cx="6088300" cy="5081235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9" name="Marcador de número de diapositiva 6"/>
          <p:cNvSpPr>
            <a:spLocks noGrp="1"/>
          </p:cNvSpPr>
          <p:nvPr>
            <p:ph type="sldNum" sz="quarter" idx="10"/>
          </p:nvPr>
        </p:nvSpPr>
        <p:spPr>
          <a:xfrm>
            <a:off x="453277" y="6834188"/>
            <a:ext cx="3136992" cy="355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71FF6E31-93DD-40AF-9911-D8395D331DFC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4108591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4"/>
          <p:cNvSpPr>
            <a:spLocks/>
          </p:cNvSpPr>
          <p:nvPr userDrawn="1"/>
        </p:nvSpPr>
        <p:spPr>
          <a:xfrm>
            <a:off x="453277" y="6829426"/>
            <a:ext cx="11773205" cy="360363"/>
          </a:xfrm>
          <a:prstGeom prst="rect">
            <a:avLst/>
          </a:prstGeom>
          <a:solidFill>
            <a:srgbClr val="B2B5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pic>
        <p:nvPicPr>
          <p:cNvPr id="3" name="Imagen 5" descr="logo2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67" y="6824663"/>
            <a:ext cx="75479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>
          <a:xfrm>
            <a:off x="453277" y="6834188"/>
            <a:ext cx="3136992" cy="355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7E396A5-88C3-46E9-A319-3D77066E0B51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394121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9"/>
          <p:cNvSpPr>
            <a:spLocks/>
          </p:cNvSpPr>
          <p:nvPr userDrawn="1"/>
        </p:nvSpPr>
        <p:spPr>
          <a:xfrm>
            <a:off x="453277" y="6829426"/>
            <a:ext cx="11773205" cy="360363"/>
          </a:xfrm>
          <a:prstGeom prst="rect">
            <a:avLst/>
          </a:prstGeom>
          <a:solidFill>
            <a:srgbClr val="B2B5B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pic>
        <p:nvPicPr>
          <p:cNvPr id="6" name="Imagen 10" descr="logo2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6467" y="6824663"/>
            <a:ext cx="75479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52821" y="360001"/>
            <a:ext cx="12538897" cy="5558981"/>
          </a:xfrm>
        </p:spPr>
        <p:txBody>
          <a:bodyPr rtlCol="0">
            <a:normAutofit/>
          </a:bodyPr>
          <a:lstStyle>
            <a:lvl1pPr marL="0" indent="0">
              <a:buNone/>
              <a:defRPr sz="3500"/>
            </a:lvl1pPr>
            <a:lvl2pPr marL="497754" indent="0">
              <a:buNone/>
              <a:defRPr sz="3000"/>
            </a:lvl2pPr>
            <a:lvl3pPr marL="995507" indent="0">
              <a:buNone/>
              <a:defRPr sz="2600"/>
            </a:lvl3pPr>
            <a:lvl4pPr marL="1493261" indent="0">
              <a:buNone/>
              <a:defRPr sz="2200"/>
            </a:lvl4pPr>
            <a:lvl5pPr marL="1991015" indent="0">
              <a:buNone/>
              <a:defRPr sz="2200"/>
            </a:lvl5pPr>
            <a:lvl6pPr marL="2488768" indent="0">
              <a:buNone/>
              <a:defRPr sz="2200"/>
            </a:lvl6pPr>
            <a:lvl7pPr marL="2986522" indent="0">
              <a:buNone/>
              <a:defRPr sz="2200"/>
            </a:lvl7pPr>
            <a:lvl8pPr marL="3484275" indent="0">
              <a:buNone/>
              <a:defRPr sz="2200"/>
            </a:lvl8pPr>
            <a:lvl9pPr marL="3982029" indent="0">
              <a:buNone/>
              <a:defRPr sz="22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2822" y="5918982"/>
            <a:ext cx="12538895" cy="567415"/>
          </a:xfrm>
        </p:spPr>
        <p:txBody>
          <a:bodyPr anchor="ctr"/>
          <a:lstStyle>
            <a:lvl1pPr marL="0" indent="0">
              <a:buNone/>
              <a:defRPr sz="1500"/>
            </a:lvl1pPr>
            <a:lvl2pPr marL="497754" indent="0">
              <a:buNone/>
              <a:defRPr sz="1300"/>
            </a:lvl2pPr>
            <a:lvl3pPr marL="995507" indent="0">
              <a:buNone/>
              <a:defRPr sz="1100"/>
            </a:lvl3pPr>
            <a:lvl4pPr marL="1493261" indent="0">
              <a:buNone/>
              <a:defRPr sz="1000"/>
            </a:lvl4pPr>
            <a:lvl5pPr marL="1991015" indent="0">
              <a:buNone/>
              <a:defRPr sz="1000"/>
            </a:lvl5pPr>
            <a:lvl6pPr marL="2488768" indent="0">
              <a:buNone/>
              <a:defRPr sz="1000"/>
            </a:lvl6pPr>
            <a:lvl7pPr marL="2986522" indent="0">
              <a:buNone/>
              <a:defRPr sz="1000"/>
            </a:lvl7pPr>
            <a:lvl8pPr marL="3484275" indent="0">
              <a:buNone/>
              <a:defRPr sz="1000"/>
            </a:lvl8pPr>
            <a:lvl9pPr marL="3982029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0"/>
          </p:nvPr>
        </p:nvSpPr>
        <p:spPr>
          <a:xfrm>
            <a:off x="453277" y="6834188"/>
            <a:ext cx="3136992" cy="355600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4DAC8747-F22D-4B66-87DC-16935F8743C7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99030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8"/>
          <p:cNvSpPr>
            <a:spLocks/>
          </p:cNvSpPr>
          <p:nvPr userDrawn="1"/>
        </p:nvSpPr>
        <p:spPr>
          <a:xfrm>
            <a:off x="437303" y="709613"/>
            <a:ext cx="12537984" cy="6119812"/>
          </a:xfrm>
          <a:prstGeom prst="rect">
            <a:avLst/>
          </a:prstGeom>
          <a:solidFill>
            <a:srgbClr val="FEBE1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4" name="Rectángulo 3"/>
          <p:cNvSpPr>
            <a:spLocks/>
          </p:cNvSpPr>
          <p:nvPr userDrawn="1"/>
        </p:nvSpPr>
        <p:spPr>
          <a:xfrm>
            <a:off x="437303" y="360363"/>
            <a:ext cx="12537984" cy="360362"/>
          </a:xfrm>
          <a:prstGeom prst="rect">
            <a:avLst/>
          </a:prstGeom>
          <a:solidFill>
            <a:srgbClr val="0042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5" name="Rectángulo 6"/>
          <p:cNvSpPr>
            <a:spLocks/>
          </p:cNvSpPr>
          <p:nvPr userDrawn="1"/>
        </p:nvSpPr>
        <p:spPr>
          <a:xfrm>
            <a:off x="437303" y="6829426"/>
            <a:ext cx="12537984" cy="360363"/>
          </a:xfrm>
          <a:prstGeom prst="rect">
            <a:avLst/>
          </a:prstGeom>
          <a:solidFill>
            <a:srgbClr val="00427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381" tIns="54190" rIns="108381" bIns="54190" anchor="ctr"/>
          <a:lstStyle/>
          <a:p>
            <a:pPr algn="ctr" defTabSz="497754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ES" sz="2000"/>
          </a:p>
        </p:txBody>
      </p:sp>
      <p:sp>
        <p:nvSpPr>
          <p:cNvPr id="6" name="Título 1"/>
          <p:cNvSpPr txBox="1">
            <a:spLocks/>
          </p:cNvSpPr>
          <p:nvPr userDrawn="1"/>
        </p:nvSpPr>
        <p:spPr>
          <a:xfrm>
            <a:off x="453277" y="2844801"/>
            <a:ext cx="12522009" cy="576263"/>
          </a:xfrm>
          <a:prstGeom prst="rect">
            <a:avLst/>
          </a:prstGeom>
        </p:spPr>
        <p:txBody>
          <a:bodyPr lIns="99551" tIns="49775" rIns="99551" bIns="49775" anchor="ctr"/>
          <a:lstStyle>
            <a:lvl1pPr algn="ctr" defTabSz="497754" rtl="0" eaLnBrk="1" latinLnBrk="0" hangingPunct="1">
              <a:spcBef>
                <a:spcPct val="0"/>
              </a:spcBef>
              <a:buNone/>
              <a:defRPr sz="9500" kern="1200">
                <a:solidFill>
                  <a:srgbClr val="004270"/>
                </a:solidFill>
                <a:latin typeface="Arial"/>
                <a:ea typeface="+mj-ea"/>
                <a:cs typeface="Arial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tenga</a:t>
            </a:r>
            <a:r>
              <a:rPr lang="en-US" sz="2400" dirty="0"/>
              <a:t> un </a:t>
            </a:r>
            <a:r>
              <a:rPr lang="en-US" sz="2400" dirty="0" err="1"/>
              <a:t>maravilloso</a:t>
            </a:r>
            <a:r>
              <a:rPr lang="en-US" sz="2400" dirty="0"/>
              <a:t> </a:t>
            </a:r>
            <a:r>
              <a:rPr lang="en-US" sz="2400" dirty="0" err="1"/>
              <a:t>día</a:t>
            </a:r>
            <a:r>
              <a:rPr lang="en-US" sz="2400" dirty="0"/>
              <a:t>.</a:t>
            </a:r>
            <a:endParaRPr lang="es-ES" sz="2400" dirty="0"/>
          </a:p>
        </p:txBody>
      </p:sp>
      <p:pic>
        <p:nvPicPr>
          <p:cNvPr id="7" name="Imagen 10" descr="logo.ps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19" y="3978275"/>
            <a:ext cx="5071903" cy="174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2821" y="1405161"/>
            <a:ext cx="12538897" cy="1440160"/>
          </a:xfrm>
        </p:spPr>
        <p:txBody>
          <a:bodyPr/>
          <a:lstStyle>
            <a:lvl1pPr>
              <a:defRPr sz="9500">
                <a:solidFill>
                  <a:srgbClr val="004270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8" name="Marcador de fecha 2"/>
          <p:cNvSpPr>
            <a:spLocks noGrp="1"/>
          </p:cNvSpPr>
          <p:nvPr>
            <p:ph type="dt" sz="half" idx="10"/>
          </p:nvPr>
        </p:nvSpPr>
        <p:spPr>
          <a:xfrm>
            <a:off x="437302" y="6829426"/>
            <a:ext cx="3136992" cy="360363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CA433260-C186-454A-8002-8D2E7D92B97C}" type="datetime6">
              <a:rPr lang="es-EC" smtClean="0"/>
              <a:t>junio de 2018</a:t>
            </a:fld>
            <a:endParaRPr lang="es-ES" dirty="0"/>
          </a:p>
        </p:txBody>
      </p:sp>
      <p:sp>
        <p:nvSpPr>
          <p:cNvPr id="9" name="Marcador de número de diapositiva 4"/>
          <p:cNvSpPr>
            <a:spLocks noGrp="1"/>
          </p:cNvSpPr>
          <p:nvPr>
            <p:ph type="sldNum" sz="quarter" idx="11"/>
          </p:nvPr>
        </p:nvSpPr>
        <p:spPr>
          <a:xfrm>
            <a:off x="9838295" y="6834188"/>
            <a:ext cx="3136992" cy="3556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5474093-3CDF-4420-9B27-BA2B51EB2734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23599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Marcador de título 1"/>
          <p:cNvSpPr>
            <a:spLocks noGrp="1"/>
          </p:cNvSpPr>
          <p:nvPr>
            <p:ph type="title"/>
          </p:nvPr>
        </p:nvSpPr>
        <p:spPr bwMode="auto">
          <a:xfrm>
            <a:off x="453277" y="360364"/>
            <a:ext cx="1253798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C"/>
              <a:t>Clic para editar título</a:t>
            </a:r>
            <a:endParaRPr lang="es-ES" altLang="es-EC"/>
          </a:p>
        </p:txBody>
      </p:sp>
      <p:sp>
        <p:nvSpPr>
          <p:cNvPr id="1027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453277" y="1404938"/>
            <a:ext cx="12537984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s-EC"/>
              <a:t>Haga clic para modificar el estilo de texto del patrón</a:t>
            </a:r>
          </a:p>
          <a:p>
            <a:pPr lvl="1"/>
            <a:r>
              <a:rPr lang="en-US" altLang="es-EC"/>
              <a:t>Segundo nivel</a:t>
            </a:r>
          </a:p>
          <a:p>
            <a:pPr lvl="2"/>
            <a:r>
              <a:rPr lang="en-US" altLang="es-EC"/>
              <a:t>Tercer nivel</a:t>
            </a:r>
          </a:p>
          <a:p>
            <a:pPr lvl="3"/>
            <a:r>
              <a:rPr lang="en-US" altLang="es-EC"/>
              <a:t>Cuarto nivel</a:t>
            </a:r>
          </a:p>
          <a:p>
            <a:pPr lvl="4"/>
            <a:r>
              <a:rPr lang="en-US" altLang="es-EC"/>
              <a:t>Quinto nivel</a:t>
            </a:r>
            <a:endParaRPr lang="es-ES" altLang="es-EC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3277" y="6829426"/>
            <a:ext cx="3136992" cy="360363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l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427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E5689D31-5190-450A-AC91-61DFCB8243DE}" type="datetime6">
              <a:rPr lang="es-EC" smtClean="0"/>
              <a:t>junio de 2018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612636" y="6829426"/>
            <a:ext cx="4257204" cy="360363"/>
          </a:xfrm>
          <a:prstGeom prst="rect">
            <a:avLst/>
          </a:prstGeom>
        </p:spPr>
        <p:txBody>
          <a:bodyPr vert="horz" lIns="99551" tIns="49775" rIns="99551" bIns="49775" rtlCol="0" anchor="ctr"/>
          <a:lstStyle>
            <a:lvl1pPr algn="ctr" defTabSz="497754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rgbClr val="004270"/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54269" y="6834188"/>
            <a:ext cx="3136992" cy="355600"/>
          </a:xfrm>
          <a:prstGeom prst="rect">
            <a:avLst/>
          </a:prstGeom>
        </p:spPr>
        <p:txBody>
          <a:bodyPr vert="horz" wrap="square" lIns="99551" tIns="49775" rIns="99551" bIns="49775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004270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5ECD48D-D0FC-4344-BD7C-4CAD551A06D4}" type="slidenum">
              <a:rPr lang="es-ES" altLang="es-EC"/>
              <a:pPr>
                <a:defRPr/>
              </a:pPr>
              <a:t>‹Nº›</a:t>
            </a:fld>
            <a:endParaRPr lang="es-ES" altLang="es-EC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</p:sldLayoutIdLst>
  <p:hf hdr="0" ftr="0"/>
  <p:txStyles>
    <p:titleStyle>
      <a:lvl1pPr algn="ctr" defTabSz="496888" rtl="0" eaLnBrk="0" fontAlgn="base" hangingPunct="0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Arial"/>
          <a:ea typeface="+mj-ea"/>
          <a:cs typeface="Arial"/>
        </a:defRPr>
      </a:lvl1pPr>
      <a:lvl2pPr algn="ctr" defTabSz="49688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defTabSz="49688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defTabSz="49688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defTabSz="496888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defTabSz="496888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defTabSz="496888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defTabSz="496888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defTabSz="496888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73063" indent="-373063" algn="l" defTabSz="4968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500" kern="1200">
          <a:solidFill>
            <a:schemeClr val="tx1"/>
          </a:solidFill>
          <a:latin typeface="Arial"/>
          <a:ea typeface="+mn-ea"/>
          <a:cs typeface="Arial"/>
        </a:defRPr>
      </a:lvl1pPr>
      <a:lvl2pPr marL="808038" indent="-309563" algn="l" defTabSz="4968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000" kern="1200">
          <a:solidFill>
            <a:schemeClr val="tx1"/>
          </a:solidFill>
          <a:latin typeface="Arial"/>
          <a:ea typeface="+mn-ea"/>
          <a:cs typeface="Arial"/>
        </a:defRPr>
      </a:lvl2pPr>
      <a:lvl3pPr marL="1243013" indent="-247650" algn="l" defTabSz="4968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/>
          <a:ea typeface="+mn-ea"/>
          <a:cs typeface="Arial"/>
        </a:defRPr>
      </a:lvl3pPr>
      <a:lvl4pPr marL="1741488" indent="-247650" algn="l" defTabSz="4968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238375" indent="-247650" algn="l" defTabSz="496888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737645" indent="-248877" algn="l" defTabSz="49775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399" indent="-248877" algn="l" defTabSz="49775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152" indent="-248877" algn="l" defTabSz="49775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0906" indent="-248877" algn="l" defTabSz="497754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754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507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261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015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8768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6522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275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029" algn="l" defTabSz="497754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Marcador de número de diapositiva 1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1B9A1820-46B9-4649-8E3D-A71D6FE5E1C1}" type="slidenum">
              <a:rPr lang="es-ES" altLang="es-EC" sz="1200">
                <a:solidFill>
                  <a:srgbClr val="FFC000"/>
                </a:solidFill>
                <a:latin typeface="Arial" panose="020B0604020202020204" pitchFamily="34" charset="0"/>
              </a:rPr>
              <a:pPr/>
              <a:t>1</a:t>
            </a:fld>
            <a:endParaRPr lang="es-ES" altLang="es-EC" sz="1200" dirty="0">
              <a:solidFill>
                <a:srgbClr val="FFC00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A4559-72C9-4465-8794-75531A30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3</a:t>
            </a:r>
            <a:r>
              <a:rPr lang="es-EC" dirty="0" smtClean="0"/>
              <a:t>.  Estructura del sistema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4DFBB5-C0B1-4C4C-A100-EEF09D1D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A2A8B5-C6DB-47C9-B176-A00EEF620095}" type="datetime6">
              <a:rPr lang="es-EC" smtClean="0"/>
              <a:t>junio de 2018</a:t>
            </a:fld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C6ABF9-5B67-4FA8-A7A6-E798A176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06BB-72FD-4835-8FF8-12CD7810CDD4}" type="slidenum">
              <a:rPr lang="es-ES" altLang="es-EC" smtClean="0"/>
              <a:pPr>
                <a:defRPr/>
              </a:pPr>
              <a:t>10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2820213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17C8B-FBAC-4A0F-B44A-E936521D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 smtClean="0"/>
              <a:t>3.1  Descripciones de ubicación de: </a:t>
            </a:r>
            <a:r>
              <a:rPr lang="es-419" sz="3200" dirty="0" err="1" smtClean="0"/>
              <a:t>Tx</a:t>
            </a:r>
            <a:r>
              <a:rPr lang="es-419" sz="3200" dirty="0" smtClean="0"/>
              <a:t> y </a:t>
            </a:r>
            <a:r>
              <a:rPr lang="es-419" sz="3200" dirty="0" err="1" smtClean="0"/>
              <a:t>Rx</a:t>
            </a:r>
            <a:endParaRPr lang="es-419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2770-6EE6-4504-B953-988F79EF47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11</a:t>
            </a:fld>
            <a:endParaRPr lang="es-ES" altLang="es-EC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5D3016-099B-47C9-8FEB-62EE27B7E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77" y="1404937"/>
            <a:ext cx="12537984" cy="5081587"/>
          </a:xfrm>
        </p:spPr>
        <p:txBody>
          <a:bodyPr/>
          <a:lstStyle/>
          <a:p>
            <a:pPr marL="0" indent="0">
              <a:buNone/>
            </a:pPr>
            <a:r>
              <a:rPr lang="es-419" sz="2000" dirty="0" smtClean="0"/>
              <a:t> 		 </a:t>
            </a:r>
            <a:r>
              <a:rPr lang="es-419" sz="2000" dirty="0"/>
              <a:t>									</a:t>
            </a:r>
          </a:p>
          <a:p>
            <a:pPr marL="0" indent="0">
              <a:buNone/>
            </a:pPr>
            <a:endParaRPr lang="es-419" dirty="0"/>
          </a:p>
        </p:txBody>
      </p:sp>
      <p:pic>
        <p:nvPicPr>
          <p:cNvPr id="6" name="Picture 100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71" r="47851" b="4353"/>
          <a:stretch/>
        </p:blipFill>
        <p:spPr bwMode="auto">
          <a:xfrm>
            <a:off x="8805000" y="1348312"/>
            <a:ext cx="2709664" cy="29057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8642244"/>
              </p:ext>
            </p:extLst>
          </p:nvPr>
        </p:nvGraphicFramePr>
        <p:xfrm>
          <a:off x="8234437" y="4718388"/>
          <a:ext cx="3706927" cy="2087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61178">
                  <a:extLst>
                    <a:ext uri="{9D8B030D-6E8A-4147-A177-3AD203B41FA5}">
                      <a16:colId xmlns:a16="http://schemas.microsoft.com/office/drawing/2014/main" val="380108378"/>
                    </a:ext>
                  </a:extLst>
                </a:gridCol>
                <a:gridCol w="1261178">
                  <a:extLst>
                    <a:ext uri="{9D8B030D-6E8A-4147-A177-3AD203B41FA5}">
                      <a16:colId xmlns:a16="http://schemas.microsoft.com/office/drawing/2014/main" val="1606376342"/>
                    </a:ext>
                  </a:extLst>
                </a:gridCol>
                <a:gridCol w="1184571">
                  <a:extLst>
                    <a:ext uri="{9D8B030D-6E8A-4147-A177-3AD203B41FA5}">
                      <a16:colId xmlns:a16="http://schemas.microsoft.com/office/drawing/2014/main" val="163089009"/>
                    </a:ext>
                  </a:extLst>
                </a:gridCol>
              </a:tblGrid>
              <a:tr h="3022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>
                          <a:effectLst/>
                        </a:rPr>
                        <a:t>Descripción</a:t>
                      </a:r>
                      <a:endParaRPr lang="es-EC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>
                          <a:effectLst/>
                        </a:rPr>
                        <a:t>Valor</a:t>
                      </a:r>
                      <a:endParaRPr lang="es-EC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997083"/>
                  </a:ext>
                </a:extLst>
              </a:tr>
              <a:tr h="302252"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1081 POOL PUMP MOTOR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Modelo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>
                          <a:effectLst/>
                        </a:rPr>
                        <a:t>5KCR49ZN2421X</a:t>
                      </a:r>
                      <a:endParaRPr lang="es-EC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184485"/>
                  </a:ext>
                </a:extLst>
              </a:tr>
              <a:tr h="147699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>
                          <a:effectLst/>
                        </a:rPr>
                        <a:t>HP</a:t>
                      </a:r>
                      <a:endParaRPr lang="es-EC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3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986372"/>
                  </a:ext>
                </a:extLst>
              </a:tr>
              <a:tr h="147699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RPM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3450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0454369"/>
                  </a:ext>
                </a:extLst>
              </a:tr>
              <a:tr h="302252">
                <a:tc vMerge="1">
                  <a:txBody>
                    <a:bodyPr/>
                    <a:lstStyle/>
                    <a:p>
                      <a:endParaRPr lang="es-EC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>
                          <a:effectLst/>
                        </a:rPr>
                        <a:t>Corriente Max</a:t>
                      </a:r>
                      <a:endParaRPr lang="es-EC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13 A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5492067"/>
                  </a:ext>
                </a:extLst>
              </a:tr>
            </a:tbl>
          </a:graphicData>
        </a:graphic>
      </p:graphicFrame>
      <p:graphicFrame>
        <p:nvGraphicFramePr>
          <p:cNvPr id="9" name="Tabla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014435"/>
              </p:ext>
            </p:extLst>
          </p:nvPr>
        </p:nvGraphicFramePr>
        <p:xfrm>
          <a:off x="1936560" y="4457602"/>
          <a:ext cx="2769484" cy="89800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84742">
                  <a:extLst>
                    <a:ext uri="{9D8B030D-6E8A-4147-A177-3AD203B41FA5}">
                      <a16:colId xmlns:a16="http://schemas.microsoft.com/office/drawing/2014/main" val="380108378"/>
                    </a:ext>
                  </a:extLst>
                </a:gridCol>
                <a:gridCol w="1384742">
                  <a:extLst>
                    <a:ext uri="{9D8B030D-6E8A-4147-A177-3AD203B41FA5}">
                      <a16:colId xmlns:a16="http://schemas.microsoft.com/office/drawing/2014/main" val="1606376342"/>
                    </a:ext>
                  </a:extLst>
                </a:gridCol>
              </a:tblGrid>
              <a:tr h="3022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Descripción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dirty="0">
                          <a:effectLst/>
                        </a:rPr>
                        <a:t>Característica</a:t>
                      </a:r>
                      <a:endParaRPr lang="es-EC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1997083"/>
                  </a:ext>
                </a:extLst>
              </a:tr>
              <a:tr h="3022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CAUDAL</a:t>
                      </a:r>
                      <a:endParaRPr lang="es-EC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 l/min </a:t>
                      </a:r>
                      <a:endParaRPr lang="es-EC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7184485"/>
                  </a:ext>
                </a:extLst>
              </a:tr>
              <a:tr h="147699">
                <a:tc>
                  <a:txBody>
                    <a:bodyPr/>
                    <a:lstStyle/>
                    <a:p>
                      <a:pPr marL="0" algn="l" defTabSz="497754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6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TIEMPO</a:t>
                      </a:r>
                      <a:endParaRPr lang="es-EC" sz="16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algn="l" defTabSz="497754" rtl="0" eaLnBrk="1" latinLnBrk="0" hangingPunct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7-8 Horas</a:t>
                      </a:r>
                      <a:endParaRPr lang="es-EC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1986372"/>
                  </a:ext>
                </a:extLst>
              </a:tr>
            </a:tbl>
          </a:graphicData>
        </a:graphic>
      </p:graphicFrame>
      <p:grpSp>
        <p:nvGrpSpPr>
          <p:cNvPr id="14" name="Grupo 13"/>
          <p:cNvGrpSpPr/>
          <p:nvPr/>
        </p:nvGrpSpPr>
        <p:grpSpPr>
          <a:xfrm>
            <a:off x="1309658" y="1137418"/>
            <a:ext cx="3994959" cy="2808312"/>
            <a:chOff x="1287150" y="1909217"/>
            <a:chExt cx="3994959" cy="2808312"/>
          </a:xfrm>
        </p:grpSpPr>
        <p:pic>
          <p:nvPicPr>
            <p:cNvPr id="5" name="Picture 52"/>
            <p:cNvPicPr/>
            <p:nvPr/>
          </p:nvPicPr>
          <p:blipFill rotWithShape="1">
            <a:blip r:embed="rId3"/>
            <a:srcRect l="8360" t="9368" r="9855" b="7371"/>
            <a:stretch/>
          </p:blipFill>
          <p:spPr bwMode="auto">
            <a:xfrm>
              <a:off x="1287150" y="1909217"/>
              <a:ext cx="3994959" cy="280831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13" name="Grupo 12"/>
            <p:cNvGrpSpPr/>
            <p:nvPr/>
          </p:nvGrpSpPr>
          <p:grpSpPr>
            <a:xfrm>
              <a:off x="2791417" y="3356532"/>
              <a:ext cx="590970" cy="146359"/>
              <a:chOff x="5858174" y="3205357"/>
              <a:chExt cx="590970" cy="146359"/>
            </a:xfrm>
          </p:grpSpPr>
          <p:pic>
            <p:nvPicPr>
              <p:cNvPr id="7" name="Imagen 6"/>
              <p:cNvPicPr>
                <a:picLocks noChangeAspect="1"/>
              </p:cNvPicPr>
              <p:nvPr/>
            </p:nvPicPr>
            <p:blipFill rotWithShape="1">
              <a:blip r:embed="rId4"/>
              <a:srcRect l="62155" r="8198" b="44470"/>
              <a:stretch/>
            </p:blipFill>
            <p:spPr>
              <a:xfrm rot="5400000">
                <a:off x="5876081" y="3187450"/>
                <a:ext cx="144019" cy="179834"/>
              </a:xfrm>
              <a:prstGeom prst="rect">
                <a:avLst/>
              </a:prstGeom>
            </p:spPr>
          </p:pic>
          <p:pic>
            <p:nvPicPr>
              <p:cNvPr id="11" name="Imagen 10"/>
              <p:cNvPicPr>
                <a:picLocks noChangeAspect="1"/>
              </p:cNvPicPr>
              <p:nvPr/>
            </p:nvPicPr>
            <p:blipFill rotWithShape="1">
              <a:blip r:embed="rId4"/>
              <a:srcRect l="62155" t="11061" r="8198" b="44469"/>
              <a:stretch/>
            </p:blipFill>
            <p:spPr>
              <a:xfrm rot="5400000">
                <a:off x="6038006" y="3207699"/>
                <a:ext cx="144019" cy="144016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3394" y="3216027"/>
                <a:ext cx="285750" cy="133350"/>
              </a:xfrm>
              <a:prstGeom prst="rect">
                <a:avLst/>
              </a:prstGeom>
            </p:spPr>
          </p:pic>
        </p:grpSp>
      </p:grpSp>
      <p:pic>
        <p:nvPicPr>
          <p:cNvPr id="16" name="Imagen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075" y="3428542"/>
            <a:ext cx="990600" cy="6286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744" y="1798799"/>
            <a:ext cx="990600" cy="628650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090" y="1954422"/>
            <a:ext cx="101582" cy="360154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2191313" y="4041060"/>
            <a:ext cx="1944216" cy="242809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Fig.5 Tanque Reservorio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20" name="Rectángulo 19"/>
          <p:cNvSpPr/>
          <p:nvPr/>
        </p:nvSpPr>
        <p:spPr>
          <a:xfrm>
            <a:off x="9098533" y="4279845"/>
            <a:ext cx="2168142" cy="36567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 6 Grupo de bombeo</a:t>
            </a:r>
            <a:endParaRPr lang="es-EC" sz="1400" dirty="0">
              <a:solidFill>
                <a:schemeClr val="tx1"/>
              </a:solidFill>
            </a:endParaRPr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3072" y="2269257"/>
            <a:ext cx="101582" cy="360154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0465" y="2427449"/>
            <a:ext cx="1500316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24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17C8B-FBAC-4A0F-B44A-E936521D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 smtClean="0"/>
              <a:t>3.2  Selección y Descripción del Hardware</a:t>
            </a:r>
            <a:endParaRPr lang="es-419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9832770-6EE6-4504-B953-988F79EF47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12</a:t>
            </a:fld>
            <a:endParaRPr lang="es-ES" altLang="es-EC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895D3016-099B-47C9-8FEB-62EE27B7E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3557" y="901105"/>
            <a:ext cx="12537984" cy="5539128"/>
          </a:xfrm>
        </p:spPr>
        <p:txBody>
          <a:bodyPr/>
          <a:lstStyle/>
          <a:p>
            <a:pPr marL="0" indent="0">
              <a:buNone/>
            </a:pPr>
            <a:endParaRPr lang="es-419" sz="1600" dirty="0" smtClean="0"/>
          </a:p>
          <a:p>
            <a:pPr marL="0" indent="0">
              <a:buNone/>
            </a:pPr>
            <a:r>
              <a:rPr lang="es-419" sz="1600" dirty="0" smtClean="0"/>
              <a:t>a)					b)							c)						</a:t>
            </a:r>
            <a:r>
              <a:rPr lang="es-419" sz="1600" dirty="0"/>
              <a:t> </a:t>
            </a:r>
            <a:r>
              <a:rPr lang="es-419" sz="1600" dirty="0" smtClean="0"/>
              <a:t>        d)</a:t>
            </a:r>
            <a:endParaRPr lang="es-419" sz="1600" dirty="0"/>
          </a:p>
        </p:txBody>
      </p:sp>
      <p:pic>
        <p:nvPicPr>
          <p:cNvPr id="7" name="Imagen 6" descr="Resultado de imagen para sensor de nivel 90 grados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1" b="8935"/>
          <a:stretch/>
        </p:blipFill>
        <p:spPr bwMode="auto">
          <a:xfrm>
            <a:off x="284011" y="1515274"/>
            <a:ext cx="2304256" cy="187220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Imagen 14" descr="https://i.ebayimg.com/images/g/ge4AAOSww1FZeAol/s-l1600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72"/>
          <a:stretch/>
        </p:blipFill>
        <p:spPr bwMode="auto">
          <a:xfrm>
            <a:off x="10152231" y="1284405"/>
            <a:ext cx="2705844" cy="240362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078" name="Picture 6" descr="Resultado de imagen para arduino un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6017" y="1423363"/>
            <a:ext cx="2581736" cy="203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sultado de imagen para atmega328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53" y="1713870"/>
            <a:ext cx="2971800" cy="14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redondeado 10"/>
          <p:cNvSpPr/>
          <p:nvPr/>
        </p:nvSpPr>
        <p:spPr>
          <a:xfrm>
            <a:off x="10261041" y="3629279"/>
            <a:ext cx="2930006" cy="64438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C" dirty="0">
              <a:solidFill>
                <a:schemeClr val="tx1"/>
              </a:solidFill>
            </a:endParaRPr>
          </a:p>
        </p:txBody>
      </p:sp>
      <p:graphicFrame>
        <p:nvGraphicFramePr>
          <p:cNvPr id="19" name="Tabla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047590"/>
              </p:ext>
            </p:extLst>
          </p:nvPr>
        </p:nvGraphicFramePr>
        <p:xfrm>
          <a:off x="237038" y="4727874"/>
          <a:ext cx="2783511" cy="199249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85564">
                  <a:extLst>
                    <a:ext uri="{9D8B030D-6E8A-4147-A177-3AD203B41FA5}">
                      <a16:colId xmlns:a16="http://schemas.microsoft.com/office/drawing/2014/main" val="3120416069"/>
                    </a:ext>
                  </a:extLst>
                </a:gridCol>
                <a:gridCol w="1197947">
                  <a:extLst>
                    <a:ext uri="{9D8B030D-6E8A-4147-A177-3AD203B41FA5}">
                      <a16:colId xmlns:a16="http://schemas.microsoft.com/office/drawing/2014/main" val="95027269"/>
                    </a:ext>
                  </a:extLst>
                </a:gridCol>
              </a:tblGrid>
              <a:tr h="404685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Característica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Valor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490887583"/>
                  </a:ext>
                </a:extLst>
              </a:tr>
              <a:tr h="3373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Material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Polipropileno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03331248"/>
                  </a:ext>
                </a:extLst>
              </a:tr>
              <a:tr h="3373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Tensión de conmutación 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 dirty="0">
                          <a:effectLst/>
                        </a:rPr>
                        <a:t>5VDC</a:t>
                      </a:r>
                      <a:endParaRPr lang="es-EC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346004538"/>
                  </a:ext>
                </a:extLst>
              </a:tr>
              <a:tr h="3373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Corriente de conmutación 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 dirty="0">
                          <a:effectLst/>
                        </a:rPr>
                        <a:t>0,5A</a:t>
                      </a:r>
                      <a:endParaRPr lang="es-EC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148921669"/>
                  </a:ext>
                </a:extLst>
              </a:tr>
              <a:tr h="33734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>
                          <a:effectLst/>
                        </a:rPr>
                        <a:t>Corriente Max</a:t>
                      </a:r>
                      <a:endParaRPr lang="es-EC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400" dirty="0">
                          <a:effectLst/>
                        </a:rPr>
                        <a:t>1A</a:t>
                      </a:r>
                      <a:endParaRPr lang="es-EC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521711050"/>
                  </a:ext>
                </a:extLst>
              </a:tr>
            </a:tbl>
          </a:graphicData>
        </a:graphic>
      </p:graphicFrame>
      <p:sp>
        <p:nvSpPr>
          <p:cNvPr id="20" name="Rectángulo 19"/>
          <p:cNvSpPr/>
          <p:nvPr/>
        </p:nvSpPr>
        <p:spPr>
          <a:xfrm>
            <a:off x="360917" y="3647426"/>
            <a:ext cx="24200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lphaLcParenR"/>
            </a:pPr>
            <a:r>
              <a:rPr lang="es-EC" dirty="0"/>
              <a:t>Sensor de nivel de agua flotador RG-0825P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3550931" y="3750199"/>
            <a:ext cx="19348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 smtClean="0"/>
              <a:t>b)   Arduino uno</a:t>
            </a:r>
            <a:endParaRPr lang="es-EC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6017" y="4470007"/>
            <a:ext cx="3228079" cy="2354656"/>
          </a:xfrm>
          <a:prstGeom prst="rect">
            <a:avLst/>
          </a:prstGeom>
        </p:spPr>
      </p:pic>
      <p:sp>
        <p:nvSpPr>
          <p:cNvPr id="23" name="Rectángulo 22"/>
          <p:cNvSpPr/>
          <p:nvPr/>
        </p:nvSpPr>
        <p:spPr>
          <a:xfrm>
            <a:off x="6759543" y="3795541"/>
            <a:ext cx="28425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C" dirty="0" smtClean="0"/>
              <a:t>c) Microcontrolador </a:t>
            </a:r>
            <a:r>
              <a:rPr lang="es-EC" dirty="0"/>
              <a:t>328p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10341473" y="3691446"/>
            <a:ext cx="2984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 smtClean="0"/>
              <a:t>d) </a:t>
            </a:r>
            <a:r>
              <a:rPr lang="es-EC" sz="1600" dirty="0" smtClean="0"/>
              <a:t>Modulo de Comunicación </a:t>
            </a:r>
            <a:r>
              <a:rPr lang="es-EC" sz="1600" dirty="0"/>
              <a:t>Transceptor RF nRF24L01</a:t>
            </a:r>
          </a:p>
        </p:txBody>
      </p:sp>
      <p:sp>
        <p:nvSpPr>
          <p:cNvPr id="28" name="Rectángulo redondeado 27"/>
          <p:cNvSpPr/>
          <p:nvPr/>
        </p:nvSpPr>
        <p:spPr>
          <a:xfrm>
            <a:off x="6581939" y="3662173"/>
            <a:ext cx="3007110" cy="7353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29" name="Rectángulo redondeado 28"/>
          <p:cNvSpPr/>
          <p:nvPr/>
        </p:nvSpPr>
        <p:spPr>
          <a:xfrm>
            <a:off x="3397664" y="3688032"/>
            <a:ext cx="2244485" cy="58563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C" dirty="0">
              <a:solidFill>
                <a:schemeClr val="tx1"/>
              </a:solidFill>
            </a:endParaRPr>
          </a:p>
        </p:txBody>
      </p:sp>
      <p:sp>
        <p:nvSpPr>
          <p:cNvPr id="30" name="Rectángulo redondeado 29"/>
          <p:cNvSpPr/>
          <p:nvPr/>
        </p:nvSpPr>
        <p:spPr>
          <a:xfrm>
            <a:off x="313557" y="3702850"/>
            <a:ext cx="2466076" cy="86083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C" dirty="0">
              <a:solidFill>
                <a:schemeClr val="tx1"/>
              </a:solidFill>
            </a:endParaRPr>
          </a:p>
        </p:txBody>
      </p:sp>
      <p:graphicFrame>
        <p:nvGraphicFramePr>
          <p:cNvPr id="25" name="Tabla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4197876"/>
              </p:ext>
            </p:extLst>
          </p:nvPr>
        </p:nvGraphicFramePr>
        <p:xfrm>
          <a:off x="6794200" y="4470008"/>
          <a:ext cx="2809240" cy="2345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810">
                  <a:extLst>
                    <a:ext uri="{9D8B030D-6E8A-4147-A177-3AD203B41FA5}">
                      <a16:colId xmlns:a16="http://schemas.microsoft.com/office/drawing/2014/main" val="662000652"/>
                    </a:ext>
                  </a:extLst>
                </a:gridCol>
                <a:gridCol w="1408430">
                  <a:extLst>
                    <a:ext uri="{9D8B030D-6E8A-4147-A177-3AD203B41FA5}">
                      <a16:colId xmlns:a16="http://schemas.microsoft.com/office/drawing/2014/main" val="4250170738"/>
                    </a:ext>
                  </a:extLst>
                </a:gridCol>
              </a:tblGrid>
              <a:tr h="15270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900">
                          <a:effectLst/>
                        </a:rPr>
                        <a:t>Característica</a:t>
                      </a:r>
                      <a:endParaRPr lang="es-EC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900">
                          <a:effectLst/>
                        </a:rPr>
                        <a:t>Atmega328P </a:t>
                      </a:r>
                      <a:endParaRPr lang="es-EC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275768298"/>
                  </a:ext>
                </a:extLst>
              </a:tr>
              <a:tr h="17823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Fabricante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MICROCHIP (ATMEL)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3746429887"/>
                  </a:ext>
                </a:extLst>
              </a:tr>
              <a:tr h="2744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Tipo de circuito integrado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microcontrolador AVR para </a:t>
                      </a:r>
                      <a:r>
                        <a:rPr lang="es-EC" sz="1000" dirty="0" smtClean="0">
                          <a:effectLst/>
                        </a:rPr>
                        <a:t>32KBytes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61514153"/>
                  </a:ext>
                </a:extLst>
              </a:tr>
              <a:tr h="2744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Capacidad de memoria EEPROM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1024Bytes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34123825"/>
                  </a:ext>
                </a:extLst>
              </a:tr>
              <a:tr h="2744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Capacidad de memoria SRAM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4kB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529988657"/>
                  </a:ext>
                </a:extLst>
              </a:tr>
              <a:tr h="212752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Velocidad de CPU (MIPS)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20MIPS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4255005910"/>
                  </a:ext>
                </a:extLst>
              </a:tr>
              <a:tr h="1341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Tensión de trabajo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2,7 a 5,5V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639384373"/>
                  </a:ext>
                </a:extLst>
              </a:tr>
              <a:tr h="142651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Temperatura de trabajo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050" dirty="0" smtClean="0">
                          <a:effectLst/>
                        </a:rPr>
                        <a:t>-</a:t>
                      </a:r>
                      <a:r>
                        <a:rPr lang="es-ES" sz="1050" dirty="0">
                          <a:effectLst/>
                        </a:rPr>
                        <a:t>40 a 80 C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1377055609"/>
                  </a:ext>
                </a:extLst>
              </a:tr>
              <a:tr h="134119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Tensión de alimentación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1,8 a 5,5V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729274283"/>
                  </a:ext>
                </a:extLst>
              </a:tr>
              <a:tr h="274430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>
                          <a:effectLst/>
                        </a:rPr>
                        <a:t>Periféricos de comunicación digital</a:t>
                      </a:r>
                      <a:endParaRPr lang="es-EC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C" sz="1000" dirty="0">
                          <a:effectLst/>
                        </a:rPr>
                        <a:t>1-UART, 2-SPI, 1-I2C</a:t>
                      </a:r>
                      <a:endParaRPr lang="es-EC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4566185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6" name="Tabla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91293"/>
                  </p:ext>
                </p:extLst>
              </p:nvPr>
            </p:nvGraphicFramePr>
            <p:xfrm>
              <a:off x="9955664" y="4343141"/>
              <a:ext cx="3268344" cy="251771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4111">
                      <a:extLst>
                        <a:ext uri="{9D8B030D-6E8A-4147-A177-3AD203B41FA5}">
                          <a16:colId xmlns:a16="http://schemas.microsoft.com/office/drawing/2014/main" val="2845710366"/>
                        </a:ext>
                      </a:extLst>
                    </a:gridCol>
                    <a:gridCol w="1194111">
                      <a:extLst>
                        <a:ext uri="{9D8B030D-6E8A-4147-A177-3AD203B41FA5}">
                          <a16:colId xmlns:a16="http://schemas.microsoft.com/office/drawing/2014/main" val="1518921578"/>
                        </a:ext>
                      </a:extLst>
                    </a:gridCol>
                    <a:gridCol w="880122">
                      <a:extLst>
                        <a:ext uri="{9D8B030D-6E8A-4147-A177-3AD203B41FA5}">
                          <a16:colId xmlns:a16="http://schemas.microsoft.com/office/drawing/2014/main" val="3422767667"/>
                        </a:ext>
                      </a:extLst>
                    </a:gridCol>
                  </a:tblGrid>
                  <a:tr h="162369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>
                              <a:effectLst/>
                            </a:rPr>
                            <a:t>Descripción </a:t>
                          </a:r>
                          <a:endParaRPr lang="es-EC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 dirty="0">
                              <a:effectLst/>
                            </a:rPr>
                            <a:t>Característica </a:t>
                          </a:r>
                          <a:endParaRPr lang="es-EC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>
                              <a:effectLst/>
                            </a:rPr>
                            <a:t>Valor</a:t>
                          </a:r>
                          <a:endParaRPr lang="es-EC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109802866"/>
                      </a:ext>
                    </a:extLst>
                  </a:tr>
                  <a:tr h="285111">
                    <a:tc rowSpan="7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Módulo Transceptor </a:t>
                          </a:r>
                          <a:endParaRPr lang="es-EC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nRF24L01+ 2.4 </a:t>
                          </a:r>
                          <a:r>
                            <a:rPr lang="es-EC" sz="1000" dirty="0" err="1">
                              <a:effectLst/>
                            </a:rPr>
                            <a:t>Ghz</a:t>
                          </a:r>
                          <a:r>
                            <a:rPr lang="es-EC" sz="1000" dirty="0">
                              <a:effectLst/>
                            </a:rPr>
                            <a:t> con Antena SMA, LNA y PA</a:t>
                          </a:r>
                          <a:endParaRPr lang="es-EC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Voltaje de alimentación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3-3,6V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826017103"/>
                      </a:ext>
                    </a:extLst>
                  </a:tr>
                  <a:tr h="349945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Potencia máxima de salida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endParaRPr lang="es-EC" sz="1200">
                            <a:effectLst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+20</m:t>
                                </m:r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𝑑𝑏𝑚</m:t>
                                </m:r>
                              </m:oMath>
                            </m:oMathPara>
                          </a14:m>
                          <a:endParaRPr lang="es-EC" sz="1200">
                            <a:effectLst/>
                            <a:latin typeface="Calibri" panose="020F0502020204030204" pitchFamily="34" charset="0"/>
                            <a:ea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667419090"/>
                      </a:ext>
                    </a:extLst>
                  </a:tr>
                  <a:tr h="285111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Corriente en modo emisión (Max)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115mA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05255394"/>
                      </a:ext>
                    </a:extLst>
                  </a:tr>
                  <a:tr h="285111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Corriente en modo recepción (Max)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45mA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649100865"/>
                      </a:ext>
                    </a:extLst>
                  </a:tr>
                  <a:tr h="285111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Ganancia de la Antena (pico)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2dB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82801663"/>
                      </a:ext>
                    </a:extLst>
                  </a:tr>
                  <a:tr h="285111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Distancia a Tasa a 2MB (Zona abierta)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520m</a:t>
                          </a:r>
                          <a:endParaRPr lang="es-EC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31129559"/>
                      </a:ext>
                    </a:extLst>
                  </a:tr>
                  <a:tr h="333254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Distancia a Tasa a 2MB (Zona abierta)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1000m</a:t>
                          </a:r>
                          <a:endParaRPr lang="es-EC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1292765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6" name="Tabla 2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0991293"/>
                  </p:ext>
                </p:extLst>
              </p:nvPr>
            </p:nvGraphicFramePr>
            <p:xfrm>
              <a:off x="9955664" y="4343141"/>
              <a:ext cx="3268344" cy="248152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94111">
                      <a:extLst>
                        <a:ext uri="{9D8B030D-6E8A-4147-A177-3AD203B41FA5}">
                          <a16:colId xmlns:a16="http://schemas.microsoft.com/office/drawing/2014/main" val="2845710366"/>
                        </a:ext>
                      </a:extLst>
                    </a:gridCol>
                    <a:gridCol w="1194111">
                      <a:extLst>
                        <a:ext uri="{9D8B030D-6E8A-4147-A177-3AD203B41FA5}">
                          <a16:colId xmlns:a16="http://schemas.microsoft.com/office/drawing/2014/main" val="1518921578"/>
                        </a:ext>
                      </a:extLst>
                    </a:gridCol>
                    <a:gridCol w="880122">
                      <a:extLst>
                        <a:ext uri="{9D8B030D-6E8A-4147-A177-3AD203B41FA5}">
                          <a16:colId xmlns:a16="http://schemas.microsoft.com/office/drawing/2014/main" val="3422767667"/>
                        </a:ext>
                      </a:extLst>
                    </a:gridCol>
                  </a:tblGrid>
                  <a:tr h="162369"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>
                              <a:effectLst/>
                            </a:rPr>
                            <a:t>Descripción </a:t>
                          </a:r>
                          <a:endParaRPr lang="es-EC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 dirty="0">
                              <a:effectLst/>
                            </a:rPr>
                            <a:t>Característica </a:t>
                          </a:r>
                          <a:endParaRPr lang="es-EC" sz="11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900">
                              <a:effectLst/>
                            </a:rPr>
                            <a:t>Valor</a:t>
                          </a:r>
                          <a:endParaRPr lang="es-EC" sz="11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109802866"/>
                      </a:ext>
                    </a:extLst>
                  </a:tr>
                  <a:tr h="318897">
                    <a:tc rowSpan="7"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Módulo Transceptor </a:t>
                          </a:r>
                          <a:endParaRPr lang="es-EC" sz="1200" dirty="0">
                            <a:effectLst/>
                          </a:endParaRPr>
                        </a:p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nRF24L01+ 2.4 </a:t>
                          </a:r>
                          <a:r>
                            <a:rPr lang="es-EC" sz="1000" dirty="0" err="1">
                              <a:effectLst/>
                            </a:rPr>
                            <a:t>Ghz</a:t>
                          </a:r>
                          <a:r>
                            <a:rPr lang="es-EC" sz="1000" dirty="0">
                              <a:effectLst/>
                            </a:rPr>
                            <a:t> con Antena SMA, LNA y PA</a:t>
                          </a:r>
                          <a:endParaRPr lang="es-EC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Voltaje de alimentación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3-3,6V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826017103"/>
                      </a:ext>
                    </a:extLst>
                  </a:tr>
                  <a:tr h="391414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Potencia máxima de salida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 marL="44450" marR="44450" marT="0" marB="0">
                        <a:blipFill>
                          <a:blip r:embed="rId7"/>
                          <a:stretch>
                            <a:fillRect l="-271034" t="-132813" r="-2759" b="-43125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67419090"/>
                      </a:ext>
                    </a:extLst>
                  </a:tr>
                  <a:tr h="318897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Corriente en modo emisión (Max)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115mA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4205255394"/>
                      </a:ext>
                    </a:extLst>
                  </a:tr>
                  <a:tr h="318897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Corriente en modo recepción (Max)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45mA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649100865"/>
                      </a:ext>
                    </a:extLst>
                  </a:tr>
                  <a:tr h="318897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Ganancia de la Antena (pico)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2dB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1282801663"/>
                      </a:ext>
                    </a:extLst>
                  </a:tr>
                  <a:tr h="318897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Distancia a Tasa a 2MB (Zona abierta)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520m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3131129559"/>
                      </a:ext>
                    </a:extLst>
                  </a:tr>
                  <a:tr h="333254">
                    <a:tc vMerge="1">
                      <a:txBody>
                        <a:bodyPr/>
                        <a:lstStyle/>
                        <a:p>
                          <a:endParaRPr lang="es-EC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>
                              <a:effectLst/>
                            </a:rPr>
                            <a:t>Distancia a Tasa a 2MB (Zona abierta)</a:t>
                          </a:r>
                          <a:endParaRPr lang="es-EC" sz="12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tc>
                      <a:txBody>
                        <a:bodyPr/>
                        <a:lstStyle/>
                        <a:p>
                          <a:pPr algn="l">
                            <a:lnSpc>
                              <a:spcPct val="107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s-EC" sz="1000" dirty="0">
                              <a:effectLst/>
                            </a:rPr>
                            <a:t>1000m</a:t>
                          </a:r>
                          <a:endParaRPr lang="es-EC" sz="12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44450" marR="44450" marT="0" marB="0"/>
                    </a:tc>
                    <a:extLst>
                      <a:ext uri="{0D108BD9-81ED-4DB2-BD59-A6C34878D82A}">
                        <a16:rowId xmlns:a16="http://schemas.microsoft.com/office/drawing/2014/main" val="21292765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4042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3.2  Selección y Descripción del Hardware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13</a:t>
            </a:fld>
            <a:endParaRPr lang="es-ES" altLang="es-EC"/>
          </a:p>
        </p:txBody>
      </p:sp>
      <p:pic>
        <p:nvPicPr>
          <p:cNvPr id="6" name="Imagen 5" descr="Resultado de imagen para PLC S7 200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43" b="5781"/>
          <a:stretch/>
        </p:blipFill>
        <p:spPr bwMode="auto">
          <a:xfrm>
            <a:off x="399671" y="1319027"/>
            <a:ext cx="2929821" cy="2542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Resultado de imagen para micro Sd 2 GB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1438" y="1123102"/>
            <a:ext cx="2533176" cy="253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n para tarjeta electronica s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896" y="1255913"/>
            <a:ext cx="2133426" cy="2133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28498" y="1118973"/>
            <a:ext cx="1185802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s-419" dirty="0"/>
              <a:t>e</a:t>
            </a:r>
            <a:r>
              <a:rPr lang="es-419" dirty="0" smtClean="0"/>
              <a:t>)</a:t>
            </a:r>
            <a:r>
              <a:rPr lang="es-419" dirty="0"/>
              <a:t>					</a:t>
            </a:r>
            <a:r>
              <a:rPr lang="es-419" dirty="0" smtClean="0"/>
              <a:t>       f)</a:t>
            </a:r>
            <a:r>
              <a:rPr lang="es-419" dirty="0"/>
              <a:t>							</a:t>
            </a:r>
            <a:r>
              <a:rPr lang="es-419" dirty="0" smtClean="0"/>
              <a:t>    g)</a:t>
            </a:r>
            <a:r>
              <a:rPr lang="es-419" dirty="0"/>
              <a:t>						       </a:t>
            </a:r>
            <a:r>
              <a:rPr lang="es-419" dirty="0" smtClean="0"/>
              <a:t>  h)</a:t>
            </a:r>
            <a:endParaRPr lang="es-419" dirty="0"/>
          </a:p>
        </p:txBody>
      </p:sp>
      <p:pic>
        <p:nvPicPr>
          <p:cNvPr id="4102" name="Picture 6" descr="Resultado de imagen para display lcd 7 TARJETA ELECTRONIC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33"/>
          <a:stretch/>
        </p:blipFill>
        <p:spPr bwMode="auto">
          <a:xfrm>
            <a:off x="4059246" y="1772909"/>
            <a:ext cx="2545959" cy="160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redondeado 10"/>
          <p:cNvSpPr/>
          <p:nvPr/>
        </p:nvSpPr>
        <p:spPr>
          <a:xfrm>
            <a:off x="11059444" y="3350157"/>
            <a:ext cx="1639489" cy="53560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</a:rPr>
              <a:t>Micro SD 2 Gb</a:t>
            </a:r>
            <a:endParaRPr lang="es-EC" sz="1800" dirty="0">
              <a:solidFill>
                <a:schemeClr val="tx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7957815" y="3426798"/>
            <a:ext cx="2099507" cy="45896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</a:rPr>
              <a:t>Modulo lector SD </a:t>
            </a:r>
            <a:endParaRPr lang="es-EC" sz="1800" dirty="0">
              <a:solidFill>
                <a:schemeClr val="tx1"/>
              </a:solidFill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3953609" y="3308093"/>
            <a:ext cx="2840436" cy="709505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</a:rPr>
              <a:t>Visualizador display LCD</a:t>
            </a:r>
            <a:endParaRPr lang="es-EC" sz="1800" dirty="0">
              <a:solidFill>
                <a:schemeClr val="tx1"/>
              </a:solidFill>
            </a:endParaRPr>
          </a:p>
        </p:txBody>
      </p:sp>
      <p:sp>
        <p:nvSpPr>
          <p:cNvPr id="14" name="Rectángulo redondeado 13"/>
          <p:cNvSpPr/>
          <p:nvPr/>
        </p:nvSpPr>
        <p:spPr>
          <a:xfrm>
            <a:off x="453277" y="3929017"/>
            <a:ext cx="2336562" cy="35646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>
                <a:solidFill>
                  <a:schemeClr val="tx1"/>
                </a:solidFill>
              </a:rPr>
              <a:t>PLC SIEMENS S7200</a:t>
            </a:r>
          </a:p>
        </p:txBody>
      </p:sp>
      <p:sp>
        <p:nvSpPr>
          <p:cNvPr id="17" name="Rectángulo redondeado 16"/>
          <p:cNvSpPr/>
          <p:nvPr/>
        </p:nvSpPr>
        <p:spPr>
          <a:xfrm>
            <a:off x="2151793" y="6229146"/>
            <a:ext cx="3413297" cy="527891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cap="all" dirty="0">
                <a:solidFill>
                  <a:schemeClr val="tx1"/>
                </a:solidFill>
              </a:rPr>
              <a:t>PANEL SOLAR </a:t>
            </a:r>
            <a:r>
              <a:rPr lang="es-EC" sz="1800" cap="all" dirty="0" smtClean="0">
                <a:solidFill>
                  <a:schemeClr val="tx1"/>
                </a:solidFill>
              </a:rPr>
              <a:t>POLICRISTALINO 50w.</a:t>
            </a:r>
            <a:endParaRPr lang="es-EC" sz="1800" cap="all" dirty="0">
              <a:solidFill>
                <a:schemeClr val="tx1"/>
              </a:solidFill>
            </a:endParaRPr>
          </a:p>
        </p:txBody>
      </p:sp>
      <p:grpSp>
        <p:nvGrpSpPr>
          <p:cNvPr id="16" name="Grupo 15"/>
          <p:cNvGrpSpPr/>
          <p:nvPr/>
        </p:nvGrpSpPr>
        <p:grpSpPr>
          <a:xfrm>
            <a:off x="2555858" y="4456138"/>
            <a:ext cx="2500983" cy="1754054"/>
            <a:chOff x="8532882" y="4973049"/>
            <a:chExt cx="3317361" cy="3143471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 rotWithShape="1">
            <a:blip r:embed="rId6"/>
            <a:srcRect r="4198" b="10381"/>
            <a:stretch/>
          </p:blipFill>
          <p:spPr>
            <a:xfrm>
              <a:off x="8665584" y="5000805"/>
              <a:ext cx="3184659" cy="3115715"/>
            </a:xfrm>
            <a:prstGeom prst="rect">
              <a:avLst/>
            </a:prstGeom>
          </p:spPr>
        </p:pic>
        <p:pic>
          <p:nvPicPr>
            <p:cNvPr id="15" name="Imagen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32882" y="4973049"/>
              <a:ext cx="820690" cy="624438"/>
            </a:xfrm>
            <a:prstGeom prst="rect">
              <a:avLst/>
            </a:prstGeom>
          </p:spPr>
        </p:pic>
      </p:grpSp>
      <p:sp>
        <p:nvSpPr>
          <p:cNvPr id="18" name="Rectángulo 17"/>
          <p:cNvSpPr/>
          <p:nvPr/>
        </p:nvSpPr>
        <p:spPr>
          <a:xfrm>
            <a:off x="2440157" y="4262094"/>
            <a:ext cx="322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/>
              <a:t>i</a:t>
            </a:r>
            <a:r>
              <a:rPr lang="es-419" dirty="0" smtClean="0"/>
              <a:t>)</a:t>
            </a:r>
            <a:endParaRPr lang="es-EC" dirty="0"/>
          </a:p>
        </p:txBody>
      </p:sp>
      <p:pic>
        <p:nvPicPr>
          <p:cNvPr id="4104" name="Picture 8" descr="Resultado de imagen para Modulo de rele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074" y="4549547"/>
            <a:ext cx="2352701" cy="167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ángulo 22"/>
          <p:cNvSpPr/>
          <p:nvPr/>
        </p:nvSpPr>
        <p:spPr>
          <a:xfrm>
            <a:off x="7911191" y="4217653"/>
            <a:ext cx="324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419" dirty="0" smtClean="0"/>
              <a:t>j)</a:t>
            </a:r>
            <a:endParaRPr lang="es-EC" dirty="0"/>
          </a:p>
        </p:txBody>
      </p:sp>
      <p:sp>
        <p:nvSpPr>
          <p:cNvPr id="24" name="Rectángulo redondeado 23"/>
          <p:cNvSpPr/>
          <p:nvPr/>
        </p:nvSpPr>
        <p:spPr>
          <a:xfrm>
            <a:off x="7680883" y="6384274"/>
            <a:ext cx="2719846" cy="378909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</a:rPr>
              <a:t>Modulo de relés (4 relés)</a:t>
            </a:r>
            <a:endParaRPr lang="es-EC" sz="18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4690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BF47BE-929F-4A3D-8920-4EE9A0CDF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 smtClean="0"/>
              <a:t>3.3  Diseño del sistema</a:t>
            </a:r>
            <a:endParaRPr lang="es-EC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B406BA7-9E2A-46B5-9194-8862C9689C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14</a:t>
            </a:fld>
            <a:endParaRPr lang="es-ES" altLang="es-EC"/>
          </a:p>
        </p:txBody>
      </p:sp>
      <p:sp>
        <p:nvSpPr>
          <p:cNvPr id="3" name="Rectángulo redondeado 2"/>
          <p:cNvSpPr/>
          <p:nvPr/>
        </p:nvSpPr>
        <p:spPr>
          <a:xfrm>
            <a:off x="453277" y="1189137"/>
            <a:ext cx="295662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Estación Remota (</a:t>
            </a:r>
            <a:r>
              <a:rPr lang="es-EC" dirty="0" err="1" smtClean="0"/>
              <a:t>Tx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11" name="Picture 59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02" t="13545" r="11248" b="26120"/>
          <a:stretch/>
        </p:blipFill>
        <p:spPr bwMode="auto">
          <a:xfrm>
            <a:off x="329197" y="1977075"/>
            <a:ext cx="4032448" cy="43812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redondeado 4"/>
          <p:cNvSpPr/>
          <p:nvPr/>
        </p:nvSpPr>
        <p:spPr>
          <a:xfrm>
            <a:off x="4490021" y="2917329"/>
            <a:ext cx="3168352" cy="1368152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Lectura-Arduino  sensor (espera 5s)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Lectura estado de tanque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Envió datos al modulo TX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Transmisión</a:t>
            </a:r>
          </a:p>
        </p:txBody>
      </p:sp>
      <p:pic>
        <p:nvPicPr>
          <p:cNvPr id="15" name="Picture 57"/>
          <p:cNvPicPr/>
          <p:nvPr/>
        </p:nvPicPr>
        <p:blipFill>
          <a:blip r:embed="rId3"/>
          <a:stretch>
            <a:fillRect/>
          </a:stretch>
        </p:blipFill>
        <p:spPr>
          <a:xfrm>
            <a:off x="7915126" y="1548966"/>
            <a:ext cx="5045312" cy="4463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ctángulo 8"/>
          <p:cNvSpPr/>
          <p:nvPr/>
        </p:nvSpPr>
        <p:spPr>
          <a:xfrm>
            <a:off x="617438" y="6391091"/>
            <a:ext cx="3746564" cy="242809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Fig.7 Algoritmo de la transmisión de datos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7808953" y="6213813"/>
            <a:ext cx="5257658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Fig.8 </a:t>
            </a:r>
            <a:r>
              <a:rPr lang="es-EC" sz="1400" dirty="0">
                <a:solidFill>
                  <a:schemeClr val="tx1"/>
                </a:solidFill>
                <a:latin typeface="Times New Roman" panose="02020603050405020304" pitchFamily="18" charset="0"/>
                <a:ea typeface="SimSun" panose="02010600030101010101" pitchFamily="2" charset="-122"/>
              </a:rPr>
              <a:t>Diagrama de conexiones de la tarjeta de transmisión de datos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11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/>
              <a:t>3.3  Diseño del sistema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15</a:t>
            </a:fld>
            <a:endParaRPr lang="es-ES" altLang="es-EC"/>
          </a:p>
        </p:txBody>
      </p:sp>
      <p:sp>
        <p:nvSpPr>
          <p:cNvPr id="5" name="Rectángulo redondeado 4"/>
          <p:cNvSpPr/>
          <p:nvPr/>
        </p:nvSpPr>
        <p:spPr>
          <a:xfrm>
            <a:off x="385565" y="1117129"/>
            <a:ext cx="295662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Estación Central (</a:t>
            </a:r>
            <a:r>
              <a:rPr lang="es-EC" dirty="0" err="1" smtClean="0"/>
              <a:t>Rx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6" name="Picture 60"/>
          <p:cNvPicPr>
            <a:picLocks noGrp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0" t="5415" r="35699" b="19992"/>
          <a:stretch/>
        </p:blipFill>
        <p:spPr bwMode="auto">
          <a:xfrm>
            <a:off x="385565" y="1779706"/>
            <a:ext cx="3471310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Rectángulo redondeado 6"/>
          <p:cNvSpPr/>
          <p:nvPr/>
        </p:nvSpPr>
        <p:spPr>
          <a:xfrm>
            <a:off x="3462244" y="2423627"/>
            <a:ext cx="3841452" cy="3312368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Lectura-Arduino (Recepción cada 5s)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Procesamiento de Datos-Arduino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Visualización  estado (Operador)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Lectura de error, y sistema programado de llenado del tanque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tx1"/>
                </a:solidFill>
              </a:rPr>
              <a:t>Salidas de pines:</a:t>
            </a:r>
          </a:p>
          <a:p>
            <a:pPr marL="839788" lvl="1" indent="-342900" algn="just"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tx1"/>
                </a:solidFill>
              </a:rPr>
              <a:t>(Pin A0 = 0 y PinA1=1</a:t>
            </a:r>
            <a:r>
              <a:rPr lang="es-EC" sz="1800" dirty="0" smtClean="0">
                <a:solidFill>
                  <a:schemeClr val="tx1"/>
                </a:solidFill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Fin(Salida-PLC)</a:t>
            </a:r>
          </a:p>
        </p:txBody>
      </p:sp>
      <p:pic>
        <p:nvPicPr>
          <p:cNvPr id="9" name="Picture 61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802" y="1464169"/>
            <a:ext cx="5856155" cy="4554962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41549" y="6487802"/>
            <a:ext cx="4608512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Fig.9 </a:t>
            </a:r>
            <a:r>
              <a:rPr lang="es-EC" sz="1400" dirty="0">
                <a:solidFill>
                  <a:schemeClr val="tx1"/>
                </a:solidFill>
              </a:rPr>
              <a:t>Algoritmo residente en la tarjeta de recepción de datos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9388954" y="6145092"/>
            <a:ext cx="3816424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Fig.10 Diseño de la tarjeta de recepción de datos</a:t>
            </a:r>
            <a:endParaRPr lang="es-EC" sz="1400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t="1" r="22462" b="51745"/>
          <a:stretch/>
        </p:blipFill>
        <p:spPr>
          <a:xfrm>
            <a:off x="1764944" y="3991578"/>
            <a:ext cx="132967" cy="99725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5"/>
          <a:srcRect l="1" t="76880" r="90500"/>
          <a:stretch/>
        </p:blipFill>
        <p:spPr>
          <a:xfrm>
            <a:off x="2715992" y="3961409"/>
            <a:ext cx="117845" cy="15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723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3.3  Diseño del sistema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16</a:t>
            </a:fld>
            <a:endParaRPr lang="es-ES" altLang="es-EC"/>
          </a:p>
        </p:txBody>
      </p:sp>
      <p:sp>
        <p:nvSpPr>
          <p:cNvPr id="6" name="Rectángulo redondeado 5"/>
          <p:cNvSpPr/>
          <p:nvPr/>
        </p:nvSpPr>
        <p:spPr>
          <a:xfrm>
            <a:off x="469135" y="1369157"/>
            <a:ext cx="2956624" cy="64807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Estación Central (</a:t>
            </a:r>
            <a:r>
              <a:rPr lang="es-EC" dirty="0" err="1" smtClean="0"/>
              <a:t>Rx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7" name="Picture 98"/>
          <p:cNvPicPr>
            <a:picLocks noGrp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34" t="36468" r="5570" b="29641"/>
          <a:stretch/>
        </p:blipFill>
        <p:spPr bwMode="auto">
          <a:xfrm>
            <a:off x="4634037" y="1323840"/>
            <a:ext cx="4935099" cy="5018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ángulo redondeado 8"/>
          <p:cNvSpPr/>
          <p:nvPr/>
        </p:nvSpPr>
        <p:spPr>
          <a:xfrm>
            <a:off x="673597" y="2476730"/>
            <a:ext cx="3480229" cy="129614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Salidas </a:t>
            </a:r>
            <a:r>
              <a:rPr lang="es-EC" sz="1800" dirty="0">
                <a:solidFill>
                  <a:schemeClr val="tx1"/>
                </a:solidFill>
              </a:rPr>
              <a:t>de pines:</a:t>
            </a:r>
          </a:p>
          <a:p>
            <a:pPr marL="839788" lvl="1" indent="-342900" algn="just"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tx1"/>
                </a:solidFill>
              </a:rPr>
              <a:t>(Pin A0 = 0 y </a:t>
            </a:r>
            <a:r>
              <a:rPr lang="es-EC" sz="1800" dirty="0" smtClean="0">
                <a:solidFill>
                  <a:schemeClr val="tx1"/>
                </a:solidFill>
              </a:rPr>
              <a:t>PinA1=1)</a:t>
            </a:r>
          </a:p>
          <a:p>
            <a:pPr marL="839788" lvl="1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PinA1 error</a:t>
            </a:r>
          </a:p>
          <a:p>
            <a:pPr marL="839788" lvl="1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PinA0 Proceso</a:t>
            </a:r>
          </a:p>
        </p:txBody>
      </p:sp>
      <p:sp>
        <p:nvSpPr>
          <p:cNvPr id="10" name="Rectángulo redondeado 9"/>
          <p:cNvSpPr/>
          <p:nvPr/>
        </p:nvSpPr>
        <p:spPr>
          <a:xfrm>
            <a:off x="593814" y="3925441"/>
            <a:ext cx="3824199" cy="273630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Activación Manual y automática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>
                <a:solidFill>
                  <a:schemeClr val="tx1"/>
                </a:solidFill>
              </a:rPr>
              <a:t> </a:t>
            </a:r>
            <a:r>
              <a:rPr lang="es-EC" sz="1800" dirty="0" smtClean="0">
                <a:solidFill>
                  <a:schemeClr val="tx1"/>
                </a:solidFill>
              </a:rPr>
              <a:t>Automática: Lectura eh identificación de error en el proceso (ERROR SI-NO).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Temporizador (</a:t>
            </a:r>
            <a:r>
              <a:rPr lang="es-EC" sz="1800" dirty="0" err="1" smtClean="0">
                <a:solidFill>
                  <a:schemeClr val="tx1"/>
                </a:solidFill>
              </a:rPr>
              <a:t>recepcio</a:t>
            </a:r>
            <a:r>
              <a:rPr lang="es-EC" sz="1800" dirty="0" smtClean="0">
                <a:solidFill>
                  <a:schemeClr val="tx1"/>
                </a:solidFill>
              </a:rPr>
              <a:t> 5 s.)</a:t>
            </a:r>
          </a:p>
          <a:p>
            <a:pPr algn="just"/>
            <a:endParaRPr lang="es-EC" sz="1800" dirty="0" smtClean="0">
              <a:solidFill>
                <a:schemeClr val="tx1"/>
              </a:solidFill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ERROR NO: Lectura del dato PinA0= A/N/B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sz="1800" dirty="0" smtClean="0">
                <a:solidFill>
                  <a:schemeClr val="tx1"/>
                </a:solidFill>
              </a:rPr>
              <a:t>Activación de la bomba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s-EC" sz="1800" dirty="0" smtClean="0">
              <a:solidFill>
                <a:schemeClr val="tx1"/>
              </a:solidFill>
            </a:endParaRPr>
          </a:p>
        </p:txBody>
      </p:sp>
      <p:pic>
        <p:nvPicPr>
          <p:cNvPr id="12" name="Picture 99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r="17166"/>
          <a:stretch/>
        </p:blipFill>
        <p:spPr bwMode="auto">
          <a:xfrm>
            <a:off x="10188046" y="2730098"/>
            <a:ext cx="3117850" cy="25634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5859617" y="6145092"/>
            <a:ext cx="1941827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Fig.11 Algoritmo del PLC 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10933922" y="5437609"/>
            <a:ext cx="1941827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Fig.12  Diseño del PLC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97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A4559-72C9-4465-8794-75531A30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 smtClean="0"/>
              <a:t>4.  RESULTADOS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4DFBB5-C0B1-4C4C-A100-EEF09D1D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A2A8B5-C6DB-47C9-B176-A00EEF620095}" type="datetime6">
              <a:rPr lang="es-EC" smtClean="0"/>
              <a:t>junio de 2018</a:t>
            </a:fld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C6ABF9-5B67-4FA8-A7A6-E798A176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06BB-72FD-4835-8FF8-12CD7810CDD4}" type="slidenum">
              <a:rPr lang="es-ES" altLang="es-EC" smtClean="0"/>
              <a:pPr>
                <a:defRPr/>
              </a:pPr>
              <a:t>17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133846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A46AC8-5F63-40AC-A851-3774C32F2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sz="3200" dirty="0">
                <a:solidFill>
                  <a:schemeClr val="bg1"/>
                </a:solidFill>
              </a:rPr>
              <a:t>4.1	Implementación física de estaciones.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851B110-BD4F-44AD-A27E-3173EF827D9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18</a:t>
            </a:fld>
            <a:endParaRPr lang="es-ES" altLang="es-EC"/>
          </a:p>
        </p:txBody>
      </p:sp>
      <p:sp>
        <p:nvSpPr>
          <p:cNvPr id="9" name="Rectángulo redondeado 8"/>
          <p:cNvSpPr/>
          <p:nvPr/>
        </p:nvSpPr>
        <p:spPr>
          <a:xfrm>
            <a:off x="169541" y="1128801"/>
            <a:ext cx="2783434" cy="43204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Estación Remota (</a:t>
            </a:r>
            <a:r>
              <a:rPr lang="es-EC" dirty="0" err="1" smtClean="0"/>
              <a:t>Tx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10" name="Marcador de contenido 9"/>
          <p:cNvPicPr>
            <a:picLocks noGrp="1"/>
          </p:cNvPicPr>
          <p:nvPr>
            <p:ph idx="1"/>
          </p:nvPr>
        </p:nvPicPr>
        <p:blipFill rotWithShape="1">
          <a:blip r:embed="rId3"/>
          <a:srcRect l="1870" t="1015" r="2774" b="1386"/>
          <a:stretch/>
        </p:blipFill>
        <p:spPr bwMode="auto">
          <a:xfrm>
            <a:off x="500407" y="1693193"/>
            <a:ext cx="2477446" cy="32403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/>
          <p:cNvPicPr/>
          <p:nvPr/>
        </p:nvPicPr>
        <p:blipFill>
          <a:blip r:embed="rId4"/>
          <a:stretch>
            <a:fillRect/>
          </a:stretch>
        </p:blipFill>
        <p:spPr>
          <a:xfrm>
            <a:off x="3557716" y="1130692"/>
            <a:ext cx="2232248" cy="3235791"/>
          </a:xfrm>
          <a:prstGeom prst="rect">
            <a:avLst/>
          </a:prstGeom>
        </p:spPr>
      </p:pic>
      <p:pic>
        <p:nvPicPr>
          <p:cNvPr id="13" name="Imagen 12"/>
          <p:cNvPicPr/>
          <p:nvPr/>
        </p:nvPicPr>
        <p:blipFill>
          <a:blip r:embed="rId5"/>
          <a:stretch>
            <a:fillRect/>
          </a:stretch>
        </p:blipFill>
        <p:spPr>
          <a:xfrm>
            <a:off x="10034637" y="1477169"/>
            <a:ext cx="2736304" cy="324036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949" y="1178274"/>
            <a:ext cx="3025676" cy="2880320"/>
          </a:xfrm>
          <a:prstGeom prst="rect">
            <a:avLst/>
          </a:prstGeom>
        </p:spPr>
      </p:pic>
      <p:pic>
        <p:nvPicPr>
          <p:cNvPr id="15" name="Imagen 14"/>
          <p:cNvPicPr/>
          <p:nvPr/>
        </p:nvPicPr>
        <p:blipFill>
          <a:blip r:embed="rId7"/>
          <a:stretch>
            <a:fillRect/>
          </a:stretch>
        </p:blipFill>
        <p:spPr>
          <a:xfrm>
            <a:off x="6374961" y="4546851"/>
            <a:ext cx="2946400" cy="1915160"/>
          </a:xfrm>
          <a:prstGeom prst="rect">
            <a:avLst/>
          </a:prstGeom>
        </p:spPr>
      </p:pic>
      <p:pic>
        <p:nvPicPr>
          <p:cNvPr id="16" name="Imagen 15"/>
          <p:cNvPicPr/>
          <p:nvPr/>
        </p:nvPicPr>
        <p:blipFill rotWithShape="1">
          <a:blip r:embed="rId8"/>
          <a:srcRect t="14756" b="5887"/>
          <a:stretch/>
        </p:blipFill>
        <p:spPr bwMode="auto">
          <a:xfrm>
            <a:off x="3964797" y="4790502"/>
            <a:ext cx="1733501" cy="17088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1" name="Rectángulo 10"/>
          <p:cNvSpPr/>
          <p:nvPr/>
        </p:nvSpPr>
        <p:spPr>
          <a:xfrm>
            <a:off x="500407" y="4933553"/>
            <a:ext cx="2261422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Fig.13  Sensores de nivel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6613335" y="6502731"/>
            <a:ext cx="2469651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Fig.18 Panel solar alimentación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8" name="Rectángulo 17"/>
          <p:cNvSpPr/>
          <p:nvPr/>
        </p:nvSpPr>
        <p:spPr>
          <a:xfrm>
            <a:off x="3169575" y="4434981"/>
            <a:ext cx="2996003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Fig.14 Diseño tarjeta de comunicación.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21" name="Rectángulo 20"/>
          <p:cNvSpPr/>
          <p:nvPr/>
        </p:nvSpPr>
        <p:spPr>
          <a:xfrm>
            <a:off x="10410251" y="4717528"/>
            <a:ext cx="2308218" cy="397169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Fig.16  Implementación en campo del sistema </a:t>
            </a:r>
            <a:r>
              <a:rPr lang="es-EC" sz="1400" dirty="0" err="1" smtClean="0">
                <a:solidFill>
                  <a:schemeClr val="tx1"/>
                </a:solidFill>
              </a:rPr>
              <a:t>Rx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22" name="Rectángulo 21"/>
          <p:cNvSpPr/>
          <p:nvPr/>
        </p:nvSpPr>
        <p:spPr>
          <a:xfrm>
            <a:off x="3636467" y="6525736"/>
            <a:ext cx="2529111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Fig.17 Baterías con panel solar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23" name="Rectángulo 22"/>
          <p:cNvSpPr/>
          <p:nvPr/>
        </p:nvSpPr>
        <p:spPr>
          <a:xfrm>
            <a:off x="6357300" y="4136586"/>
            <a:ext cx="2885250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Fig.15  Diseño físico del sistema </a:t>
            </a:r>
            <a:r>
              <a:rPr lang="es-EC" sz="1400" dirty="0" err="1" smtClean="0">
                <a:solidFill>
                  <a:schemeClr val="tx1"/>
                </a:solidFill>
              </a:rPr>
              <a:t>Rx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0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5B5F7-3790-401C-B8DA-19C50D37F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>
                <a:solidFill>
                  <a:schemeClr val="bg1"/>
                </a:solidFill>
              </a:rPr>
              <a:t>4.1	Implementación física de </a:t>
            </a:r>
            <a:r>
              <a:rPr lang="es-EC" sz="3200" dirty="0" smtClean="0">
                <a:solidFill>
                  <a:schemeClr val="bg1"/>
                </a:solidFill>
              </a:rPr>
              <a:t>estaciones.</a:t>
            </a:r>
            <a:endParaRPr lang="es-EC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D98356-E8CB-4FEF-8866-8FD3675746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19</a:t>
            </a:fld>
            <a:endParaRPr lang="es-ES" altLang="es-EC"/>
          </a:p>
        </p:txBody>
      </p:sp>
      <p:sp>
        <p:nvSpPr>
          <p:cNvPr id="5" name="Rectángulo redondeado 4"/>
          <p:cNvSpPr/>
          <p:nvPr/>
        </p:nvSpPr>
        <p:spPr>
          <a:xfrm>
            <a:off x="169541" y="1045121"/>
            <a:ext cx="2783434" cy="27218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dirty="0" smtClean="0"/>
              <a:t>Estación Central (</a:t>
            </a:r>
            <a:r>
              <a:rPr lang="es-EC" dirty="0" err="1" smtClean="0"/>
              <a:t>Rx</a:t>
            </a:r>
            <a:r>
              <a:rPr lang="es-EC" dirty="0" smtClean="0"/>
              <a:t>)</a:t>
            </a:r>
            <a:endParaRPr lang="es-EC" dirty="0"/>
          </a:p>
        </p:txBody>
      </p:sp>
      <p:pic>
        <p:nvPicPr>
          <p:cNvPr id="6" name="Marcador de contenido 5" descr="https://scontent.fgye1-1.fna.fbcdn.net/v/t34.0-12/27497952_2018278934854905_850015370_n.png?oh=d99c1613bf933925ef0fbb4dc484a6c8&amp;oe=5A74B619"/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6" t="18450" r="5562" b="17990"/>
          <a:stretch/>
        </p:blipFill>
        <p:spPr bwMode="auto">
          <a:xfrm>
            <a:off x="222039" y="3997449"/>
            <a:ext cx="2461533" cy="23045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/>
          <p:cNvPicPr/>
          <p:nvPr/>
        </p:nvPicPr>
        <p:blipFill>
          <a:blip r:embed="rId3"/>
          <a:stretch>
            <a:fillRect/>
          </a:stretch>
        </p:blipFill>
        <p:spPr>
          <a:xfrm>
            <a:off x="605995" y="1312383"/>
            <a:ext cx="1693619" cy="232502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96" y="1693194"/>
            <a:ext cx="3913443" cy="2376264"/>
          </a:xfrm>
          <a:prstGeom prst="rect">
            <a:avLst/>
          </a:prstGeom>
        </p:spPr>
      </p:pic>
      <p:pic>
        <p:nvPicPr>
          <p:cNvPr id="9" name="Imagen 8"/>
          <p:cNvPicPr/>
          <p:nvPr/>
        </p:nvPicPr>
        <p:blipFill rotWithShape="1">
          <a:blip r:embed="rId5"/>
          <a:srcRect l="4297" t="4331" r="2496" b="2374"/>
          <a:stretch/>
        </p:blipFill>
        <p:spPr bwMode="auto">
          <a:xfrm>
            <a:off x="7298333" y="1079999"/>
            <a:ext cx="5851732" cy="48616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Rectángulo redondeado 7"/>
          <p:cNvSpPr/>
          <p:nvPr/>
        </p:nvSpPr>
        <p:spPr>
          <a:xfrm>
            <a:off x="2861874" y="4645521"/>
            <a:ext cx="4364451" cy="201622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Bloque A: Interacción operador (Arduino) y recolección de datos.</a:t>
            </a:r>
          </a:p>
          <a:p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Bloque B: PLC activador de Bomba (Micro </a:t>
            </a:r>
            <a:r>
              <a:rPr lang="es-EC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wind</a:t>
            </a:r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</a:p>
          <a:p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Bloque C: Relés (Control de In y </a:t>
            </a:r>
            <a:r>
              <a:rPr lang="es-EC" sz="1800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Out</a:t>
            </a:r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PLC)</a:t>
            </a:r>
          </a:p>
          <a:p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Bloque D: Alimentación </a:t>
            </a:r>
            <a:r>
              <a:rPr lang="es-EC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de LCD. </a:t>
            </a:r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Modulo </a:t>
            </a:r>
            <a:r>
              <a:rPr lang="es-EC" sz="1800" dirty="0" err="1" smtClean="0">
                <a:solidFill>
                  <a:schemeClr val="tx1"/>
                </a:solidFill>
                <a:latin typeface="Times New Roman" panose="02020603050405020304" pitchFamily="18" charset="0"/>
              </a:rPr>
              <a:t>Rx</a:t>
            </a:r>
            <a:r>
              <a:rPr lang="es-EC" sz="1800" dirty="0" smtClean="0">
                <a:solidFill>
                  <a:schemeClr val="tx1"/>
                </a:solidFill>
                <a:latin typeface="Times New Roman" panose="02020603050405020304" pitchFamily="18" charset="0"/>
              </a:rPr>
              <a:t> y Relés.</a:t>
            </a:r>
            <a:endParaRPr lang="es-EC" sz="1800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91665" y="3637409"/>
            <a:ext cx="2885250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Fig.19  Creación de la tarjeta.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350897" y="4125266"/>
            <a:ext cx="3463852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Fig.20  Diseño físico del modulo d comunicación 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118491" y="6445721"/>
            <a:ext cx="2942771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Fig.21  Implementación de modulo </a:t>
            </a:r>
            <a:r>
              <a:rPr lang="es-EC" sz="1400" dirty="0" err="1" smtClean="0">
                <a:solidFill>
                  <a:schemeClr val="tx1"/>
                </a:solidFill>
              </a:rPr>
              <a:t>Rx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3" name="Rectángulo 12"/>
          <p:cNvSpPr/>
          <p:nvPr/>
        </p:nvSpPr>
        <p:spPr>
          <a:xfrm>
            <a:off x="8781574" y="6050801"/>
            <a:ext cx="2117159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Fig.22 Interfaz de control.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61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9622" y="1837209"/>
            <a:ext cx="11665295" cy="1501775"/>
          </a:xfrm>
        </p:spPr>
        <p:txBody>
          <a:bodyPr rtlCol="0">
            <a:noAutofit/>
          </a:bodyPr>
          <a:lstStyle/>
          <a:p>
            <a:pPr algn="ctr"/>
            <a:r>
              <a:rPr lang="es-EC" sz="2800" dirty="0"/>
              <a:t>Monitoreo y automatización del proceso de bombeo y almacenamiento de agua potable aplicado a una Planta de Tratamiento de </a:t>
            </a:r>
            <a:r>
              <a:rPr lang="es-EC" sz="2800" dirty="0" smtClean="0"/>
              <a:t>Agua </a:t>
            </a:r>
            <a:endParaRPr lang="es-EC" sz="2800" dirty="0"/>
          </a:p>
        </p:txBody>
      </p:sp>
      <p:sp>
        <p:nvSpPr>
          <p:cNvPr id="12291" name="Marcador de texto 2"/>
          <p:cNvSpPr>
            <a:spLocks noGrp="1"/>
          </p:cNvSpPr>
          <p:nvPr>
            <p:ph type="body" idx="1"/>
          </p:nvPr>
        </p:nvSpPr>
        <p:spPr>
          <a:xfrm>
            <a:off x="456586" y="4009376"/>
            <a:ext cx="12301674" cy="2088233"/>
          </a:xfrm>
        </p:spPr>
        <p:txBody>
          <a:bodyPr/>
          <a:lstStyle/>
          <a:p>
            <a:pPr algn="ctr" eaLnBrk="1" hangingPunct="1"/>
            <a:r>
              <a:rPr lang="es-EC" altLang="es-EC" sz="2000" b="1" dirty="0">
                <a:latin typeface="Arial" panose="020B0604020202020204" pitchFamily="34" charset="0"/>
                <a:cs typeface="Arial" panose="020B0604020202020204" pitchFamily="34" charset="0"/>
              </a:rPr>
              <a:t>Autores</a:t>
            </a:r>
            <a:r>
              <a:rPr lang="es-EC" altLang="es-EC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s-EC" altLang="es-EC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 eaLnBrk="1" hangingPunct="1"/>
            <a:endParaRPr lang="es-ES_tradnl" dirty="0" smtClean="0"/>
          </a:p>
          <a:p>
            <a:pPr algn="ctr" eaLnBrk="1" hangingPunct="1"/>
            <a:r>
              <a:rPr lang="es-ES_tradnl" dirty="0" smtClean="0"/>
              <a:t>    </a:t>
            </a:r>
            <a:r>
              <a:rPr lang="es-ES_tradnl" dirty="0" err="1" smtClean="0"/>
              <a:t>Nilvar</a:t>
            </a:r>
            <a:r>
              <a:rPr lang="es-ES_tradnl" dirty="0" smtClean="0"/>
              <a:t> Cuenca, </a:t>
            </a:r>
            <a:r>
              <a:rPr lang="es-ES_tradnl" dirty="0"/>
              <a:t>Danny </a:t>
            </a:r>
            <a:r>
              <a:rPr lang="es-ES_tradnl" dirty="0" smtClean="0"/>
              <a:t>Guamán, </a:t>
            </a:r>
            <a:r>
              <a:rPr lang="es-ES_tradnl" dirty="0"/>
              <a:t>David </a:t>
            </a:r>
            <a:r>
              <a:rPr lang="es-ES_tradnl" dirty="0" smtClean="0"/>
              <a:t>Jiménez,</a:t>
            </a:r>
            <a:r>
              <a:rPr lang="es-ES_tradnl" sz="2000" dirty="0" smtClean="0"/>
              <a:t> </a:t>
            </a:r>
            <a:r>
              <a:rPr lang="es-ES_tradnl" sz="2000" dirty="0"/>
              <a:t>Miguel Cueva,</a:t>
            </a:r>
            <a:r>
              <a:rPr lang="es-ES_tradnl" sz="2000" dirty="0" smtClean="0"/>
              <a:t> </a:t>
            </a:r>
            <a:endParaRPr lang="es-ES_tradnl" sz="2000" dirty="0" smtClean="0"/>
          </a:p>
          <a:p>
            <a:pPr algn="ctr" eaLnBrk="1" hangingPunct="1"/>
            <a:r>
              <a:rPr lang="es-ES_tradnl" sz="2000" dirty="0" smtClean="0"/>
              <a:t>Tutor:</a:t>
            </a:r>
          </a:p>
          <a:p>
            <a:pPr algn="ctr" eaLnBrk="1" hangingPunct="1"/>
            <a:r>
              <a:rPr lang="es-ES_tradnl" sz="2000" dirty="0" smtClean="0"/>
              <a:t>C</a:t>
            </a:r>
            <a:r>
              <a:rPr lang="es-ES_tradnl" sz="2000" dirty="0"/>
              <a:t>. A. </a:t>
            </a:r>
            <a:r>
              <a:rPr lang="es-ES_tradnl" sz="2000" dirty="0" smtClean="0"/>
              <a:t>Calderón, </a:t>
            </a:r>
            <a:endParaRPr lang="es-EC" altLang="es-EC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endParaRPr lang="es-EC" alt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Marcador de fecha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496888" fontAlgn="base">
              <a:spcBef>
                <a:spcPct val="0"/>
              </a:spcBef>
              <a:spcAft>
                <a:spcPct val="0"/>
              </a:spcAft>
            </a:pPr>
            <a:fld id="{54522023-F08E-41F1-9271-68E53094169C}" type="datetime6">
              <a:rPr lang="es-EC" altLang="es-EC" sz="1400">
                <a:solidFill>
                  <a:srgbClr val="004270"/>
                </a:solidFill>
                <a:latin typeface="Arial" panose="020B0604020202020204" pitchFamily="34" charset="0"/>
              </a:rPr>
              <a:pPr defTabSz="496888" fontAlgn="base">
                <a:spcBef>
                  <a:spcPct val="0"/>
                </a:spcBef>
                <a:spcAft>
                  <a:spcPct val="0"/>
                </a:spcAft>
              </a:pPr>
              <a:t>junio de 2018</a:t>
            </a:fld>
            <a:endParaRPr lang="es-EC" altLang="es-EC" sz="1400" dirty="0">
              <a:solidFill>
                <a:srgbClr val="004270"/>
              </a:solidFill>
              <a:latin typeface="Arial" panose="020B0604020202020204" pitchFamily="34" charset="0"/>
            </a:endParaRPr>
          </a:p>
        </p:txBody>
      </p:sp>
      <p:sp>
        <p:nvSpPr>
          <p:cNvPr id="12293" name="Marcador de número de diapositiva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A552D2E-6C81-457E-94C4-87F12268EA55}" type="slidenum">
              <a:rPr lang="es-ES" altLang="es-EC" sz="1400">
                <a:solidFill>
                  <a:srgbClr val="004270"/>
                </a:solidFill>
                <a:latin typeface="Arial" panose="020B0604020202020204" pitchFamily="34" charset="0"/>
              </a:rPr>
              <a:pPr/>
              <a:t>2</a:t>
            </a:fld>
            <a:endParaRPr lang="es-ES" altLang="es-EC" sz="1400" dirty="0">
              <a:solidFill>
                <a:srgbClr val="004270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>
                <a:solidFill>
                  <a:schemeClr val="bg1"/>
                </a:solidFill>
              </a:rPr>
              <a:t>4.1	Implementación física de estaciones.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20</a:t>
            </a:fld>
            <a:endParaRPr lang="es-ES" altLang="es-EC"/>
          </a:p>
        </p:txBody>
      </p:sp>
      <p:pic>
        <p:nvPicPr>
          <p:cNvPr id="5" name="Imagen 4"/>
          <p:cNvPicPr/>
          <p:nvPr/>
        </p:nvPicPr>
        <p:blipFill rotWithShape="1">
          <a:blip r:embed="rId2"/>
          <a:srcRect l="5147" t="30842" r="8494" b="6224"/>
          <a:stretch/>
        </p:blipFill>
        <p:spPr bwMode="auto">
          <a:xfrm>
            <a:off x="2512126" y="1464738"/>
            <a:ext cx="8856984" cy="35073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2977853" y="5039185"/>
            <a:ext cx="7925531" cy="354556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400" dirty="0" smtClean="0">
                <a:solidFill>
                  <a:schemeClr val="tx1"/>
                </a:solidFill>
              </a:rPr>
              <a:t>Fig.23 </a:t>
            </a:r>
            <a:r>
              <a:rPr lang="es-EC" sz="1600" dirty="0">
                <a:solidFill>
                  <a:schemeClr val="tx1"/>
                </a:solidFill>
              </a:rPr>
              <a:t>Componentes del prototipo de automatización implementado </a:t>
            </a:r>
            <a:r>
              <a:rPr lang="es-EC" sz="1600" dirty="0" smtClean="0">
                <a:solidFill>
                  <a:schemeClr val="tx1"/>
                </a:solidFill>
              </a:rPr>
              <a:t>en la  estación central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095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>
                <a:solidFill>
                  <a:schemeClr val="bg1"/>
                </a:solidFill>
              </a:rPr>
              <a:t>4.2	</a:t>
            </a:r>
            <a:r>
              <a:rPr lang="es-EC" dirty="0">
                <a:solidFill>
                  <a:schemeClr val="bg1"/>
                </a:solidFill>
              </a:rPr>
              <a:t>Resultados de monitoreo.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21</a:t>
            </a:fld>
            <a:endParaRPr lang="es-ES" altLang="es-EC"/>
          </a:p>
        </p:txBody>
      </p:sp>
      <p:pic>
        <p:nvPicPr>
          <p:cNvPr id="5" name="Imagen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90269" y="1426706"/>
            <a:ext cx="9865096" cy="4709438"/>
          </a:xfrm>
          <a:prstGeom prst="rect">
            <a:avLst/>
          </a:prstGeom>
        </p:spPr>
      </p:pic>
      <p:sp>
        <p:nvSpPr>
          <p:cNvPr id="6" name="Marcador de contenido 5"/>
          <p:cNvSpPr>
            <a:spLocks noGrp="1"/>
          </p:cNvSpPr>
          <p:nvPr>
            <p:ph idx="1"/>
          </p:nvPr>
        </p:nvSpPr>
        <p:spPr>
          <a:xfrm>
            <a:off x="201597" y="1142735"/>
            <a:ext cx="3388672" cy="1058576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C" sz="1800" dirty="0" smtClean="0">
                <a:solidFill>
                  <a:schemeClr val="tx1"/>
                </a:solidFill>
              </a:rPr>
              <a:t>Análisis de variables</a:t>
            </a:r>
            <a:r>
              <a:rPr lang="es-EC" sz="1800" dirty="0">
                <a:solidFill>
                  <a:schemeClr val="tx1"/>
                </a:solidFill>
              </a:rPr>
              <a:t> </a:t>
            </a:r>
            <a:r>
              <a:rPr lang="es-EC" sz="1800" dirty="0" smtClean="0">
                <a:solidFill>
                  <a:schemeClr val="tx1"/>
                </a:solidFill>
              </a:rPr>
              <a:t>en un día normal de labor de la PTAP Catamayo (24 horas)</a:t>
            </a:r>
          </a:p>
        </p:txBody>
      </p:sp>
      <p:sp>
        <p:nvSpPr>
          <p:cNvPr id="8" name="Marcador de contenido 5"/>
          <p:cNvSpPr txBox="1">
            <a:spLocks/>
          </p:cNvSpPr>
          <p:nvPr/>
        </p:nvSpPr>
        <p:spPr bwMode="auto">
          <a:xfrm>
            <a:off x="30421" y="3853433"/>
            <a:ext cx="3559848" cy="2917881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373063" indent="-373063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5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808038" indent="-309563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43013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741488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238375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737645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235399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733152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4230906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s-EC" sz="1400" dirty="0">
                <a:solidFill>
                  <a:schemeClr val="tx1"/>
                </a:solidFill>
              </a:rPr>
              <a:t>Intervalo se adquirió 14.173 muestras </a:t>
            </a:r>
            <a:r>
              <a:rPr lang="es-EC" sz="1400" dirty="0" smtClean="0">
                <a:solidFill>
                  <a:schemeClr val="tx1"/>
                </a:solidFill>
              </a:rPr>
              <a:t>(recolectadas cada 5 s).</a:t>
            </a:r>
            <a:endParaRPr lang="es-EC" sz="1400" dirty="0">
              <a:solidFill>
                <a:schemeClr val="tx1"/>
              </a:solidFill>
            </a:endParaRPr>
          </a:p>
          <a:p>
            <a:pPr algn="just"/>
            <a:r>
              <a:rPr lang="es-EC" sz="1400" dirty="0">
                <a:solidFill>
                  <a:schemeClr val="tx1"/>
                </a:solidFill>
              </a:rPr>
              <a:t>La señal </a:t>
            </a:r>
            <a:r>
              <a:rPr lang="es-EC" sz="1400" dirty="0" smtClean="0">
                <a:solidFill>
                  <a:schemeClr val="tx1"/>
                </a:solidFill>
              </a:rPr>
              <a:t>Sensor A estado </a:t>
            </a:r>
            <a:r>
              <a:rPr lang="es-EC" sz="1400" dirty="0">
                <a:solidFill>
                  <a:schemeClr val="tx1"/>
                </a:solidFill>
              </a:rPr>
              <a:t>del sensor </a:t>
            </a:r>
            <a:r>
              <a:rPr lang="es-EC" sz="1400" dirty="0" smtClean="0">
                <a:solidFill>
                  <a:schemeClr val="tx1"/>
                </a:solidFill>
              </a:rPr>
              <a:t>alto.</a:t>
            </a:r>
            <a:endParaRPr lang="es-EC" sz="1400" dirty="0">
              <a:solidFill>
                <a:schemeClr val="tx1"/>
              </a:solidFill>
            </a:endParaRPr>
          </a:p>
          <a:p>
            <a:pPr algn="just"/>
            <a:r>
              <a:rPr lang="es-EC" sz="1400" dirty="0">
                <a:solidFill>
                  <a:schemeClr val="tx1"/>
                </a:solidFill>
              </a:rPr>
              <a:t>La señal </a:t>
            </a:r>
            <a:r>
              <a:rPr lang="es-EC" sz="1400" dirty="0" smtClean="0">
                <a:solidFill>
                  <a:schemeClr val="tx1"/>
                </a:solidFill>
              </a:rPr>
              <a:t>Sensor B estado </a:t>
            </a:r>
            <a:r>
              <a:rPr lang="es-EC" sz="1400" dirty="0">
                <a:solidFill>
                  <a:schemeClr val="tx1"/>
                </a:solidFill>
              </a:rPr>
              <a:t>del </a:t>
            </a:r>
            <a:r>
              <a:rPr lang="es-EC" sz="1400" dirty="0" smtClean="0">
                <a:solidFill>
                  <a:schemeClr val="tx1"/>
                </a:solidFill>
              </a:rPr>
              <a:t>sensor bajo</a:t>
            </a:r>
            <a:endParaRPr lang="es-EC" sz="1400" dirty="0">
              <a:solidFill>
                <a:schemeClr val="tx1"/>
              </a:solidFill>
            </a:endParaRPr>
          </a:p>
          <a:p>
            <a:pPr algn="just"/>
            <a:r>
              <a:rPr lang="es-EC" sz="1400" dirty="0">
                <a:solidFill>
                  <a:schemeClr val="tx1"/>
                </a:solidFill>
              </a:rPr>
              <a:t>La señal Bomba muestra el estado </a:t>
            </a:r>
            <a:r>
              <a:rPr lang="es-EC" sz="1400" dirty="0" smtClean="0">
                <a:solidFill>
                  <a:schemeClr val="tx1"/>
                </a:solidFill>
              </a:rPr>
              <a:t>encendido/apagado.</a:t>
            </a:r>
          </a:p>
          <a:p>
            <a:pPr algn="just"/>
            <a:r>
              <a:rPr lang="es-EC" sz="1400" dirty="0" smtClean="0">
                <a:solidFill>
                  <a:schemeClr val="tx1"/>
                </a:solidFill>
              </a:rPr>
              <a:t>La </a:t>
            </a:r>
            <a:r>
              <a:rPr lang="es-EC" sz="1400" dirty="0">
                <a:solidFill>
                  <a:schemeClr val="tx1"/>
                </a:solidFill>
              </a:rPr>
              <a:t>señal Control muestra el modo (manual/automático) de operación del </a:t>
            </a:r>
            <a:r>
              <a:rPr lang="es-EC" sz="1400" dirty="0" smtClean="0">
                <a:solidFill>
                  <a:schemeClr val="tx1"/>
                </a:solidFill>
              </a:rPr>
              <a:t>sistema.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29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9638" y="3030539"/>
            <a:ext cx="9085262" cy="1501775"/>
          </a:xfrm>
        </p:spPr>
        <p:txBody>
          <a:bodyPr/>
          <a:lstStyle/>
          <a:p>
            <a:pPr algn="ctr">
              <a:defRPr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6.		Conclusiones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Marcador de fecha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96888" fontAlgn="base">
              <a:spcBef>
                <a:spcPct val="0"/>
              </a:spcBef>
              <a:spcAft>
                <a:spcPct val="0"/>
              </a:spcAft>
            </a:pPr>
            <a:fld id="{E5421ABD-5ED3-4DB9-9B64-449A9BB23C34}" type="datetime6">
              <a:rPr lang="es-EC" altLang="es-EC" smtClean="0">
                <a:latin typeface="Arial" panose="020B0604020202020204" pitchFamily="34" charset="0"/>
                <a:cs typeface="Arial" panose="020B0604020202020204" pitchFamily="34" charset="0"/>
              </a:rPr>
              <a:pPr defTabSz="496888" fontAlgn="base">
                <a:spcBef>
                  <a:spcPct val="0"/>
                </a:spcBef>
                <a:spcAft>
                  <a:spcPct val="0"/>
                </a:spcAft>
              </a:pPr>
              <a:t>junio de 2018</a:t>
            </a:fld>
            <a:endParaRPr lang="es-ES" altLang="es-EC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Marcador de número de diapositiva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6F37334-3839-468D-B6BA-C511F1EE47FE}" type="slidenum">
              <a:rPr lang="es-ES" altLang="es-EC" smtClean="0"/>
              <a:pPr/>
              <a:t>22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140300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7CC89-CAD8-4444-95D3-EF579AEAF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sz="3200" dirty="0"/>
              <a:t>6.	</a:t>
            </a:r>
            <a:r>
              <a:rPr lang="es-419" sz="3200" dirty="0" smtClean="0"/>
              <a:t>Conclusiones.</a:t>
            </a:r>
            <a:endParaRPr lang="es-419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0CDF7B-68C2-48B8-8EE5-E3388CA3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6935" y="2102996"/>
            <a:ext cx="12376014" cy="3698671"/>
          </a:xfrm>
        </p:spPr>
        <p:txBody>
          <a:bodyPr/>
          <a:lstStyle/>
          <a:p>
            <a:pPr algn="just"/>
            <a:r>
              <a:rPr lang="es-EC" sz="2000" dirty="0" smtClean="0"/>
              <a:t>Se ha diseñado una arquitectura tecnológica de bajo costo y autónomo en abastecimiento de energía, aplicada a la automatización del sistema de bombeo y almacenamiento de agua durante la etapa de purificación en PTAP. </a:t>
            </a:r>
            <a:r>
              <a:rPr lang="es-ES" sz="2000" dirty="0" smtClean="0"/>
              <a:t>Como resultado del proyecto se desarrolló un prototipo con componentes electrónicos compatibles con el paradigma de </a:t>
            </a:r>
            <a:r>
              <a:rPr lang="es-ES" sz="2000" dirty="0" err="1" smtClean="0"/>
              <a:t>IoT</a:t>
            </a:r>
            <a:r>
              <a:rPr lang="es-ES" sz="2000" dirty="0" smtClean="0"/>
              <a:t>, y se lo aplicó a la PTAP de la ciudad de Catamayo.</a:t>
            </a:r>
          </a:p>
          <a:p>
            <a:pPr marL="0" indent="0" algn="just">
              <a:buNone/>
            </a:pPr>
            <a:endParaRPr lang="es-ES" sz="2000" dirty="0" smtClean="0"/>
          </a:p>
          <a:p>
            <a:pPr algn="just"/>
            <a:r>
              <a:rPr lang="es-ES" sz="2000" dirty="0"/>
              <a:t>La arquitectura propuesta está basada en los siguientes módulos: sensores flotadores de nivel, tarjeta de interfaz </a:t>
            </a:r>
            <a:r>
              <a:rPr lang="es-ES" sz="2000" dirty="0" err="1"/>
              <a:t>tx</a:t>
            </a:r>
            <a:r>
              <a:rPr lang="es-ES" sz="2000" dirty="0"/>
              <a:t>, tarjeta de transmisión de datos, tarjeta de recepción de datos, tarjeta de interfaz </a:t>
            </a:r>
            <a:r>
              <a:rPr lang="es-ES" sz="2000" dirty="0" err="1"/>
              <a:t>rx</a:t>
            </a:r>
            <a:r>
              <a:rPr lang="es-ES" sz="2000" dirty="0"/>
              <a:t>, PLC, pantalla digital y módulo de abastecimiento de energía </a:t>
            </a:r>
            <a:r>
              <a:rPr lang="es-ES" sz="2000" dirty="0" smtClean="0"/>
              <a:t>solar-fotovoltaica.</a:t>
            </a:r>
          </a:p>
          <a:p>
            <a:pPr marL="0" indent="0" algn="just">
              <a:buNone/>
            </a:pPr>
            <a:endParaRPr lang="es-419" sz="32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85D188-245F-486E-8123-D06AADDD192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23</a:t>
            </a:fld>
            <a:endParaRPr lang="es-ES" altLang="es-EC" dirty="0"/>
          </a:p>
        </p:txBody>
      </p:sp>
    </p:spTree>
    <p:extLst>
      <p:ext uri="{BB962C8B-B14F-4D97-AF65-F5344CB8AC3E}">
        <p14:creationId xmlns:p14="http://schemas.microsoft.com/office/powerpoint/2010/main" val="2604701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6.	Conclusiones</a:t>
            </a:r>
            <a:endParaRPr lang="es-EC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24</a:t>
            </a:fld>
            <a:endParaRPr lang="es-ES" altLang="es-EC"/>
          </a:p>
        </p:txBody>
      </p:sp>
      <p:sp>
        <p:nvSpPr>
          <p:cNvPr id="5" name="Rectángulo 4"/>
          <p:cNvSpPr/>
          <p:nvPr/>
        </p:nvSpPr>
        <p:spPr>
          <a:xfrm>
            <a:off x="453277" y="2042488"/>
            <a:ext cx="1253798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latin typeface="Arial"/>
                <a:cs typeface="Arial"/>
              </a:rPr>
              <a:t>Las variables simultáneamente adquiridas en pruebas de campo, fueron: estado del nivel mínimo, estado del nivel máximo, estado de activación de la bomba, y, el modo de operación manual/automático. Con las señales se pudo constatar la correcta lógica de accionamiento de la bomba y la alta eficiencia del sistema de comunicación.</a:t>
            </a:r>
          </a:p>
          <a:p>
            <a:pPr algn="just"/>
            <a:endParaRPr lang="es-ES" dirty="0">
              <a:latin typeface="Arial"/>
              <a:cs typeface="Arial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EC" dirty="0">
                <a:latin typeface="Arial"/>
                <a:cs typeface="Arial"/>
              </a:rPr>
              <a:t>Como trabajos futuros se propone el complemento de una plataforma software que permita monitorear remotamente el sistema de automatización, con los criterios basados en  </a:t>
            </a:r>
            <a:r>
              <a:rPr lang="es-EC" dirty="0" err="1">
                <a:latin typeface="Arial"/>
                <a:cs typeface="Arial"/>
              </a:rPr>
              <a:t>IoT</a:t>
            </a:r>
            <a:r>
              <a:rPr lang="es-EC" dirty="0">
                <a:latin typeface="Arial"/>
                <a:cs typeface="Arial"/>
              </a:rPr>
              <a:t>, mediante aplicaciones móviles, módulos </a:t>
            </a:r>
            <a:r>
              <a:rPr lang="es-EC" dirty="0" err="1" smtClean="0">
                <a:latin typeface="Arial"/>
                <a:cs typeface="Arial"/>
              </a:rPr>
              <a:t>bluetooh</a:t>
            </a:r>
            <a:r>
              <a:rPr lang="es-EC" dirty="0" smtClean="0">
                <a:latin typeface="Arial"/>
                <a:cs typeface="Arial"/>
              </a:rPr>
              <a:t> </a:t>
            </a:r>
            <a:r>
              <a:rPr lang="es-EC" dirty="0">
                <a:latin typeface="Arial"/>
                <a:cs typeface="Arial"/>
              </a:rPr>
              <a:t>y módulos </a:t>
            </a:r>
            <a:r>
              <a:rPr lang="es-EC" dirty="0" smtClean="0">
                <a:latin typeface="Arial"/>
                <a:cs typeface="Arial"/>
              </a:rPr>
              <a:t>wifi.  </a:t>
            </a:r>
            <a:endParaRPr lang="es-EC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52331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ítulo 4"/>
          <p:cNvSpPr>
            <a:spLocks noGrp="1"/>
          </p:cNvSpPr>
          <p:nvPr>
            <p:ph type="title"/>
          </p:nvPr>
        </p:nvSpPr>
        <p:spPr>
          <a:xfrm>
            <a:off x="3302000" y="1693193"/>
            <a:ext cx="6840538" cy="1439862"/>
          </a:xfrm>
        </p:spPr>
        <p:txBody>
          <a:bodyPr/>
          <a:lstStyle/>
          <a:p>
            <a:pPr eaLnBrk="1" hangingPunct="1"/>
            <a:r>
              <a:rPr lang="es-ES" altLang="es-EC" sz="7200" dirty="0">
                <a:latin typeface="Arial" panose="020B0604020202020204" pitchFamily="34" charset="0"/>
                <a:cs typeface="Arial" panose="020B0604020202020204" pitchFamily="34" charset="0"/>
              </a:rPr>
              <a:t>Gracias</a:t>
            </a:r>
          </a:p>
        </p:txBody>
      </p:sp>
      <p:sp>
        <p:nvSpPr>
          <p:cNvPr id="52227" name="Marcador de número de diapositiva 3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6C9EB172-633A-4CE8-AFB8-887317D71237}" type="slidenum">
              <a:rPr lang="es-ES" altLang="es-EC" sz="1200">
                <a:solidFill>
                  <a:srgbClr val="0F3C61"/>
                </a:solidFill>
                <a:latin typeface="Arial" panose="020B0604020202020204" pitchFamily="34" charset="0"/>
              </a:rPr>
              <a:pPr/>
              <a:t>25</a:t>
            </a:fld>
            <a:endParaRPr lang="es-ES" altLang="es-EC" sz="1200" dirty="0">
              <a:solidFill>
                <a:srgbClr val="0F3C61"/>
              </a:solidFill>
              <a:latin typeface="Arial" panose="020B0604020202020204" pitchFamily="34" charset="0"/>
            </a:endParaRP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>
          <a:xfrm>
            <a:off x="437302" y="6877769"/>
            <a:ext cx="3136992" cy="360363"/>
          </a:xfrm>
        </p:spPr>
        <p:txBody>
          <a:bodyPr/>
          <a:lstStyle/>
          <a:p>
            <a:pPr>
              <a:defRPr/>
            </a:pPr>
            <a:fld id="{2047B7AB-3223-4DB8-A725-7A727F4A1002}" type="datetime6">
              <a:rPr lang="es-EC" smtClean="0">
                <a:solidFill>
                  <a:srgbClr val="0F3C61"/>
                </a:solidFill>
              </a:rPr>
              <a:t>junio de 2018</a:t>
            </a:fld>
            <a:endParaRPr lang="es-ES" dirty="0">
              <a:solidFill>
                <a:srgbClr val="0F3C6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8"/>
          <p:cNvSpPr>
            <a:spLocks noGrp="1"/>
          </p:cNvSpPr>
          <p:nvPr>
            <p:ph type="title"/>
          </p:nvPr>
        </p:nvSpPr>
        <p:spPr>
          <a:xfrm>
            <a:off x="2977853" y="360364"/>
            <a:ext cx="8728373" cy="719137"/>
          </a:xfrm>
        </p:spPr>
        <p:txBody>
          <a:bodyPr/>
          <a:lstStyle/>
          <a:p>
            <a:pPr eaLnBrk="1" hangingPunct="1"/>
            <a:r>
              <a:rPr lang="es-ES" altLang="es-EC" dirty="0">
                <a:latin typeface="Arial" panose="020B0604020202020204" pitchFamily="34" charset="0"/>
                <a:cs typeface="Arial" panose="020B0604020202020204" pitchFamily="34" charset="0"/>
              </a:rPr>
              <a:t>Índice de Contenidos</a:t>
            </a:r>
            <a:endParaRPr lang="es-EC" alt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Marcador de número de diapositiva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968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fld id="{5F541258-8B66-4ABC-8735-70E8E31A3BB0}" type="slidenum">
              <a:rPr lang="es-ES" altLang="es-EC" sz="1200">
                <a:solidFill>
                  <a:srgbClr val="004270"/>
                </a:solidFill>
                <a:latin typeface="Arial" panose="020B0604020202020204" pitchFamily="34" charset="0"/>
              </a:rPr>
              <a:pPr/>
              <a:t>3</a:t>
            </a:fld>
            <a:endParaRPr lang="es-ES" altLang="es-EC" sz="1200">
              <a:solidFill>
                <a:srgbClr val="004270"/>
              </a:solidFill>
              <a:latin typeface="Arial" panose="020B0604020202020204" pitchFamily="34" charset="0"/>
            </a:endParaRPr>
          </a:p>
        </p:txBody>
      </p:sp>
      <p:sp>
        <p:nvSpPr>
          <p:cNvPr id="2" name="Marcador de contenido 1">
            <a:extLst>
              <a:ext uri="{FF2B5EF4-FFF2-40B4-BE49-F238E27FC236}">
                <a16:creationId xmlns:a16="http://schemas.microsoft.com/office/drawing/2014/main" id="{07EC095D-9871-4B21-85BF-1E7637973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77" y="1240631"/>
            <a:ext cx="6417984" cy="5081587"/>
          </a:xfrm>
        </p:spPr>
        <p:txBody>
          <a:bodyPr/>
          <a:lstStyle/>
          <a:p>
            <a:pPr marL="0" indent="0">
              <a:buNone/>
            </a:pPr>
            <a:r>
              <a:rPr lang="es-EC" sz="2400" dirty="0"/>
              <a:t>1.	Introducción</a:t>
            </a:r>
          </a:p>
          <a:p>
            <a:pPr marL="457200" indent="-457200">
              <a:buAutoNum type="arabicPeriod" startAt="2"/>
            </a:pPr>
            <a:r>
              <a:rPr lang="es-EC" sz="2400" dirty="0" smtClean="0"/>
              <a:t>Generalidades</a:t>
            </a:r>
          </a:p>
          <a:p>
            <a:pPr marL="0" indent="0">
              <a:buNone/>
            </a:pPr>
            <a:r>
              <a:rPr lang="es-EC" sz="2400" dirty="0"/>
              <a:t>	</a:t>
            </a:r>
            <a:r>
              <a:rPr lang="es-EC" sz="1800" dirty="0" smtClean="0"/>
              <a:t>2.1    Referenciación: Proyectos similares</a:t>
            </a:r>
          </a:p>
          <a:p>
            <a:pPr marL="0" indent="0">
              <a:buNone/>
            </a:pPr>
            <a:r>
              <a:rPr lang="es-EC" sz="1800" dirty="0"/>
              <a:t>	</a:t>
            </a:r>
            <a:r>
              <a:rPr lang="es-EC" sz="1800" dirty="0" smtClean="0"/>
              <a:t>2.2</a:t>
            </a:r>
            <a:r>
              <a:rPr lang="es-EC" sz="1800" dirty="0"/>
              <a:t>	</a:t>
            </a:r>
            <a:r>
              <a:rPr lang="es-EC" sz="1800" dirty="0" smtClean="0"/>
              <a:t> Objetivo.</a:t>
            </a:r>
          </a:p>
          <a:p>
            <a:pPr marL="498475" lvl="1" indent="0">
              <a:buNone/>
            </a:pPr>
            <a:r>
              <a:rPr lang="es-EC" sz="1800" dirty="0" smtClean="0"/>
              <a:t>2.3    Arquitectura </a:t>
            </a:r>
            <a:r>
              <a:rPr lang="es-EC" sz="1800" dirty="0"/>
              <a:t>para la automatización del sistema de bombeo y almacenamiento </a:t>
            </a:r>
          </a:p>
          <a:p>
            <a:pPr marL="955675" lvl="1" indent="-457200">
              <a:buAutoNum type="arabicPeriod" startAt="3"/>
            </a:pPr>
            <a:r>
              <a:rPr lang="es-EC" sz="2300" dirty="0" smtClean="0"/>
              <a:t>Estructura del sistema</a:t>
            </a:r>
          </a:p>
          <a:p>
            <a:pPr marL="498475" lvl="1" indent="0">
              <a:buNone/>
            </a:pPr>
            <a:r>
              <a:rPr lang="es-EC" sz="1800" dirty="0" smtClean="0"/>
              <a:t>3.1	Descripción de </a:t>
            </a:r>
            <a:r>
              <a:rPr lang="es-EC" sz="1800" dirty="0" err="1" smtClean="0"/>
              <a:t>Tx</a:t>
            </a:r>
            <a:r>
              <a:rPr lang="es-EC" sz="1800" dirty="0" smtClean="0"/>
              <a:t> y </a:t>
            </a:r>
            <a:r>
              <a:rPr lang="es-EC" sz="1800" dirty="0" err="1" smtClean="0"/>
              <a:t>Rx</a:t>
            </a:r>
            <a:endParaRPr lang="es-EC" sz="1800" dirty="0" smtClean="0"/>
          </a:p>
          <a:p>
            <a:pPr marL="498475" lvl="1" indent="0">
              <a:buNone/>
            </a:pPr>
            <a:r>
              <a:rPr lang="es-EC" sz="1800" dirty="0" smtClean="0"/>
              <a:t>3.2</a:t>
            </a:r>
            <a:r>
              <a:rPr lang="es-EC" sz="1800" dirty="0"/>
              <a:t>	</a:t>
            </a:r>
            <a:r>
              <a:rPr lang="es-EC" sz="1800" dirty="0" smtClean="0"/>
              <a:t>Selección </a:t>
            </a:r>
            <a:r>
              <a:rPr lang="es-EC" sz="1800" dirty="0"/>
              <a:t>y Descripción de Hardware.</a:t>
            </a:r>
          </a:p>
          <a:p>
            <a:pPr marL="498475" lvl="1" indent="0">
              <a:buNone/>
            </a:pPr>
            <a:r>
              <a:rPr lang="es-EC" sz="1800" dirty="0" smtClean="0"/>
              <a:t>3.3</a:t>
            </a:r>
            <a:r>
              <a:rPr lang="es-EC" sz="1800" dirty="0"/>
              <a:t>	</a:t>
            </a:r>
            <a:r>
              <a:rPr lang="es-EC" sz="1800" dirty="0" smtClean="0"/>
              <a:t>Diseño del sistema</a:t>
            </a:r>
          </a:p>
          <a:p>
            <a:pPr marL="498475" lvl="1" indent="0">
              <a:buNone/>
            </a:pPr>
            <a:r>
              <a:rPr lang="es-EC" sz="1800" dirty="0" smtClean="0"/>
              <a:t>3.4   Software Utilizado</a:t>
            </a:r>
          </a:p>
          <a:p>
            <a:pPr marL="498475" lvl="1" indent="0">
              <a:buNone/>
            </a:pPr>
            <a:endParaRPr lang="es-EC" sz="1800" dirty="0"/>
          </a:p>
          <a:p>
            <a:pPr marL="0" indent="0">
              <a:buNone/>
            </a:pPr>
            <a:r>
              <a:rPr lang="es-EC" dirty="0"/>
              <a:t>	</a:t>
            </a:r>
          </a:p>
        </p:txBody>
      </p:sp>
      <p:sp>
        <p:nvSpPr>
          <p:cNvPr id="7" name="Marcador de contenido 1">
            <a:extLst>
              <a:ext uri="{FF2B5EF4-FFF2-40B4-BE49-F238E27FC236}">
                <a16:creationId xmlns:a16="http://schemas.microsoft.com/office/drawing/2014/main" id="{39821C7D-973B-476E-A134-CBBC92E9A243}"/>
              </a:ext>
            </a:extLst>
          </p:cNvPr>
          <p:cNvSpPr txBox="1">
            <a:spLocks/>
          </p:cNvSpPr>
          <p:nvPr/>
        </p:nvSpPr>
        <p:spPr bwMode="auto">
          <a:xfrm>
            <a:off x="6873239" y="1269680"/>
            <a:ext cx="6118021" cy="508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9551" tIns="49775" rIns="99551" bIns="49775" numCol="1" anchor="t" anchorCtr="0" compatLnSpc="1">
            <a:prstTxWarp prst="textNoShape">
              <a:avLst/>
            </a:prstTxWarp>
          </a:bodyPr>
          <a:lstStyle>
            <a:lvl1pPr marL="373063" indent="-373063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5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808038" indent="-309563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243013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741488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238375" indent="-247650" algn="l" defTabSz="496888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737645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35399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33152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30906" indent="-248877" algn="l" defTabSz="497754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C" sz="2400" dirty="0" smtClean="0"/>
              <a:t>4.  Resultados</a:t>
            </a:r>
            <a:endParaRPr lang="es-EC" sz="2400" dirty="0"/>
          </a:p>
          <a:p>
            <a:pPr marL="0" indent="0">
              <a:buNone/>
            </a:pPr>
            <a:r>
              <a:rPr lang="es-EC" sz="2400" dirty="0"/>
              <a:t>	</a:t>
            </a:r>
            <a:r>
              <a:rPr lang="es-EC" sz="1800" dirty="0"/>
              <a:t>4</a:t>
            </a:r>
            <a:r>
              <a:rPr lang="es-EC" sz="1800" dirty="0" smtClean="0"/>
              <a:t>.1</a:t>
            </a:r>
            <a:r>
              <a:rPr lang="es-EC" sz="1800" dirty="0"/>
              <a:t>	Implementación </a:t>
            </a:r>
            <a:r>
              <a:rPr lang="es-EC" sz="1800" dirty="0" smtClean="0"/>
              <a:t>física de estaciones.</a:t>
            </a:r>
            <a:endParaRPr lang="es-EC" sz="1800" dirty="0"/>
          </a:p>
          <a:p>
            <a:pPr marL="0" indent="0">
              <a:buNone/>
            </a:pPr>
            <a:r>
              <a:rPr lang="es-EC" sz="1800" dirty="0">
                <a:solidFill>
                  <a:srgbClr val="FF0000"/>
                </a:solidFill>
              </a:rPr>
              <a:t>	</a:t>
            </a:r>
            <a:r>
              <a:rPr lang="es-EC" sz="1800" dirty="0" smtClean="0"/>
              <a:t>4.2</a:t>
            </a:r>
            <a:r>
              <a:rPr lang="es-EC" sz="1800" dirty="0"/>
              <a:t>	</a:t>
            </a:r>
            <a:r>
              <a:rPr lang="es-EC" sz="1900" dirty="0" smtClean="0"/>
              <a:t>Resultados de monitoreo.</a:t>
            </a:r>
            <a:endParaRPr lang="es-EC" sz="1900" dirty="0"/>
          </a:p>
          <a:p>
            <a:pPr marL="0" indent="0">
              <a:buNone/>
            </a:pPr>
            <a:r>
              <a:rPr lang="es-EC" sz="2400" dirty="0" smtClean="0"/>
              <a:t>5.</a:t>
            </a:r>
            <a:r>
              <a:rPr lang="es-EC" sz="2400" dirty="0"/>
              <a:t>	Conclusiones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7165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9638" y="3030539"/>
            <a:ext cx="9085262" cy="1501775"/>
          </a:xfrm>
        </p:spPr>
        <p:txBody>
          <a:bodyPr/>
          <a:lstStyle/>
          <a:p>
            <a:pPr algn="ctr">
              <a:defRPr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	 Introducción</a:t>
            </a:r>
            <a:endParaRPr lang="es-EC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1" name="Marcador de fecha 3"/>
          <p:cNvSpPr>
            <a:spLocks noGrp="1"/>
          </p:cNvSpPr>
          <p:nvPr>
            <p:ph type="dt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defTabSz="496888" fontAlgn="base">
              <a:spcBef>
                <a:spcPct val="0"/>
              </a:spcBef>
              <a:spcAft>
                <a:spcPct val="0"/>
              </a:spcAft>
            </a:pPr>
            <a:fld id="{E5421ABD-5ED3-4DB9-9B64-449A9BB23C34}" type="datetime6">
              <a:rPr lang="es-EC" altLang="es-EC" smtClean="0">
                <a:latin typeface="Arial" panose="020B0604020202020204" pitchFamily="34" charset="0"/>
                <a:cs typeface="Arial" panose="020B0604020202020204" pitchFamily="34" charset="0"/>
              </a:rPr>
              <a:pPr defTabSz="496888" fontAlgn="base">
                <a:spcBef>
                  <a:spcPct val="0"/>
                </a:spcBef>
                <a:spcAft>
                  <a:spcPct val="0"/>
                </a:spcAft>
              </a:pPr>
              <a:t>junio de 2018</a:t>
            </a:fld>
            <a:endParaRPr lang="es-ES" altLang="es-EC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2" name="Marcador de número de diapositiva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6F37334-3839-468D-B6BA-C511F1EE47FE}" type="slidenum">
              <a:rPr lang="es-ES" altLang="es-EC" smtClean="0"/>
              <a:pPr/>
              <a:t>4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89776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1ECD7-41AC-4FC6-A57E-56DDE372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1.	</a:t>
            </a:r>
            <a:r>
              <a:rPr lang="es-EC" dirty="0" smtClean="0"/>
              <a:t>Introducción</a:t>
            </a:r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C2419E-3433-4E96-9F31-A95C42781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5</a:t>
            </a:fld>
            <a:endParaRPr lang="es-ES" altLang="es-EC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3733" y="1261145"/>
            <a:ext cx="12537984" cy="5919118"/>
          </a:xfrm>
        </p:spPr>
        <p:txBody>
          <a:bodyPr/>
          <a:lstStyle/>
          <a:p>
            <a:pPr algn="just"/>
            <a:r>
              <a:rPr lang="es-EC" sz="2400" dirty="0" smtClean="0"/>
              <a:t>En la (PTAP-C) la mayoría de etapas de potabilización se realizan manualmente. Uno de los problemas existentes en la PTAP es el proceso de llenado del tanque reservorio para la purificación del agua.</a:t>
            </a:r>
          </a:p>
          <a:p>
            <a:pPr marL="0" indent="0" algn="just">
              <a:buNone/>
            </a:pPr>
            <a:endParaRPr lang="es-EC" sz="2400" dirty="0" smtClean="0"/>
          </a:p>
          <a:p>
            <a:pPr algn="just"/>
            <a:r>
              <a:rPr lang="es-EC" sz="2000" dirty="0" smtClean="0"/>
              <a:t>Problema: Verificación de nivel de agua en el tanque(300m).</a:t>
            </a:r>
          </a:p>
          <a:p>
            <a:pPr algn="just"/>
            <a:r>
              <a:rPr lang="es-EC" sz="2000" dirty="0" smtClean="0"/>
              <a:t>Verificación: 4 horas (24 horas al día). </a:t>
            </a:r>
          </a:p>
          <a:p>
            <a:pPr algn="just"/>
            <a:r>
              <a:rPr lang="es-EC" sz="2000" dirty="0" smtClean="0"/>
              <a:t>Encendido o apagado del sistema de bombeo (PTAP). </a:t>
            </a:r>
          </a:p>
          <a:p>
            <a:pPr algn="just"/>
            <a:r>
              <a:rPr lang="es-EC" sz="2000" dirty="0"/>
              <a:t>Proceso: 7-8 horas</a:t>
            </a:r>
            <a:r>
              <a:rPr lang="es-EC" sz="2000" dirty="0" smtClean="0"/>
              <a:t>.</a:t>
            </a:r>
          </a:p>
          <a:p>
            <a:pPr marL="0" indent="0" algn="just">
              <a:buNone/>
            </a:pPr>
            <a:endParaRPr lang="es-EC" sz="2000" dirty="0" smtClean="0"/>
          </a:p>
          <a:p>
            <a:pPr algn="just"/>
            <a:r>
              <a:rPr lang="es-EC" sz="2000" dirty="0" smtClean="0"/>
              <a:t>Consecuencias: Desperdicio del recurso vital (erosión-infraestructura) ; energía consumida por el sistema de bombeo, o desabastecimiento desde la PTAP hacia los usuarios. </a:t>
            </a:r>
          </a:p>
          <a:p>
            <a:pPr algn="just"/>
            <a:endParaRPr lang="es-EC" sz="2200" dirty="0" smtClean="0"/>
          </a:p>
          <a:p>
            <a:pPr marL="0" indent="0" algn="just">
              <a:buNone/>
            </a:pPr>
            <a:r>
              <a:rPr lang="es-EC" sz="2200" dirty="0" smtClean="0"/>
              <a:t>Este problema puntual evidencia la necesidad de diseñar una arquitectura tecnológica aplicada a automatizar la etapa de bombeo de agua hacia el tanque reservorio de purificación como el monitoreo del estado del tanque reservorio</a:t>
            </a:r>
            <a:r>
              <a:rPr lang="es-EC" sz="2400" dirty="0"/>
              <a:t> </a:t>
            </a:r>
            <a:r>
              <a:rPr lang="es-EC" sz="2400" dirty="0" smtClean="0"/>
              <a:t>(PTAP-C).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4282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DA4559-72C9-4465-8794-75531A30F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C" dirty="0"/>
              <a:t>2</a:t>
            </a:r>
            <a:r>
              <a:rPr lang="es-EC" dirty="0" smtClean="0"/>
              <a:t>.  </a:t>
            </a:r>
            <a:r>
              <a:rPr lang="es-EC" dirty="0"/>
              <a:t>Generalidades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057E92-4B36-422C-B951-42B64E53A5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B4DFBB5-C0B1-4C4C-A100-EEF09D1D4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A2A8B5-C6DB-47C9-B176-A00EEF620095}" type="datetime6">
              <a:rPr lang="es-EC" smtClean="0"/>
              <a:t>junio de 2018</a:t>
            </a:fld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6C6ABF9-5B67-4FA8-A7A6-E798A1766DB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867B06BB-72FD-4835-8FF8-12CD7810CDD4}" type="slidenum">
              <a:rPr lang="es-ES" altLang="es-EC" smtClean="0"/>
              <a:pPr>
                <a:defRPr/>
              </a:pPr>
              <a:t>6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3430821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548900-7C92-40B8-AF4D-98017E4FC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2.1</a:t>
            </a:r>
            <a:r>
              <a:rPr lang="es-EC" dirty="0"/>
              <a:t>	</a:t>
            </a:r>
            <a:r>
              <a:rPr lang="es-EC" dirty="0">
                <a:solidFill>
                  <a:srgbClr val="FF0000"/>
                </a:solidFill>
              </a:rPr>
              <a:t> </a:t>
            </a:r>
            <a:r>
              <a:rPr lang="es-EC" dirty="0">
                <a:solidFill>
                  <a:schemeClr val="bg1"/>
                </a:solidFill>
              </a:rPr>
              <a:t>Referenciación: Proyectos similares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9B62C8-110C-425D-BE9B-94F5F4847E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7</a:t>
            </a:fld>
            <a:endParaRPr lang="es-ES" altLang="es-EC"/>
          </a:p>
        </p:txBody>
      </p:sp>
      <p:graphicFrame>
        <p:nvGraphicFramePr>
          <p:cNvPr id="5" name="Shape 307">
            <a:extLst>
              <a:ext uri="{FF2B5EF4-FFF2-40B4-BE49-F238E27FC236}">
                <a16:creationId xmlns:a16="http://schemas.microsoft.com/office/drawing/2014/main" id="{EDABD382-038B-450C-8C8E-14DC146E31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7584942"/>
              </p:ext>
            </p:extLst>
          </p:nvPr>
        </p:nvGraphicFramePr>
        <p:xfrm>
          <a:off x="491201" y="2127788"/>
          <a:ext cx="12500517" cy="417391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75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8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452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2859">
                <a:tc>
                  <a:txBody>
                    <a:bodyPr/>
                    <a:lstStyle/>
                    <a:p>
                      <a:pPr marL="0" marR="0" lvl="0" indent="-76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 dirty="0"/>
                        <a:t>Título</a:t>
                      </a:r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76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 dirty="0"/>
                        <a:t>Autor</a:t>
                      </a:r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-76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s" sz="1200" b="1" u="none" strike="noStrike" cap="none" dirty="0" smtClean="0"/>
                        <a:t>Detalles</a:t>
                      </a:r>
                      <a:endParaRPr lang="es" sz="1200" b="1" u="none" strike="noStrike" cap="none" dirty="0"/>
                    </a:p>
                  </a:txBody>
                  <a:tcPr marL="91425" marR="91425" marT="91425" marB="9142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01065"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diseño e implementación de un sistema automático en la PTAP “Los Álamos” y sus tanques de distribución en la ciudad de  Francisco de Orellana, Ecuador.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 Herrería, and J. Baquero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69850" algn="l" defTabSz="497754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realizó mediante el uso de software de control en un PLC Siemens en el cual se maneja la información recolectada por los sensores de flujo, nivel y presión instalados en dicho sistema. </a:t>
                      </a:r>
                      <a:r>
                        <a:rPr lang="es-EC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Una desventaja del sistema automático implementado es la falta de un respaldo de provisión de energía para el funcionamiento de los nodos de medición remota (Conectados</a:t>
                      </a:r>
                      <a:r>
                        <a:rPr lang="es-EC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 red).</a:t>
                      </a:r>
                      <a:endParaRPr lang="e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01065">
                <a:tc>
                  <a:txBody>
                    <a:bodyPr/>
                    <a:lstStyle/>
                    <a:p>
                      <a:pPr marL="0" marR="0" lvl="0" indent="-69850" algn="l" defTabSz="497754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El control principal de la planta potabilizadora “La Purísima” en México.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M. A. Cervantes, F. J. </a:t>
                      </a:r>
                      <a:r>
                        <a:rPr lang="es-EC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Recendez</a:t>
                      </a: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and Á. I. Vargas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 realiza mediante un sistema SCADA el cual recibe datos de 3 </a:t>
                      </a:r>
                      <a:r>
                        <a:rPr lang="es-EC" sz="14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PLCs</a:t>
                      </a: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comunicados entre sí para recopilar datos de dispositivos de medición de variables en las diferentes etapas del proceso de potabilización</a:t>
                      </a:r>
                      <a:r>
                        <a:rPr lang="es-EC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sin embargo los costos de esta arquitectura propuesta son elevados y </a:t>
                      </a:r>
                      <a:r>
                        <a:rPr lang="es-EC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no se lo aprovecha al máximo al sistema;</a:t>
                      </a:r>
                      <a:r>
                        <a:rPr lang="es-EC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 respecto al problema a resolver en el presente proyecto</a:t>
                      </a: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8927"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Automatización del bombeo de agua a través del control de nivel de la cisterna de la Estación Miraflores EP-EMAPA Ambato, Ecuador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-69850" algn="l" defTabSz="4977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L. V. Jácome López</a:t>
                      </a:r>
                      <a:endParaRPr lang="es" sz="140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-69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s-EC" sz="1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Como resultado se implementó un sistema basado en sensores de nivel y en un PLC Siemens S7-1200, </a:t>
                      </a:r>
                      <a:r>
                        <a:rPr lang="es-EC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este sistema posee una arquitectura compleja y costosa basada en una comunicación de</a:t>
                      </a:r>
                      <a:r>
                        <a:rPr lang="es-EC" sz="1400" b="1" kern="12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enlace </a:t>
                      </a:r>
                      <a:r>
                        <a:rPr lang="es-EC" sz="1400" b="1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por cable.</a:t>
                      </a:r>
                      <a:endParaRPr lang="es" sz="1400" b="1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25" marR="91425" marT="91425" marB="9142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A85E6B4E-6C3F-478F-BDBB-443A3078C6D9}"/>
              </a:ext>
            </a:extLst>
          </p:cNvPr>
          <p:cNvSpPr txBox="1"/>
          <p:nvPr/>
        </p:nvSpPr>
        <p:spPr>
          <a:xfrm flipH="1">
            <a:off x="355988" y="1250224"/>
            <a:ext cx="127709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C" dirty="0"/>
              <a:t>Revisión de trabajos </a:t>
            </a:r>
            <a:r>
              <a:rPr lang="es-EC" dirty="0" smtClean="0"/>
              <a:t>relacionados   </a:t>
            </a:r>
          </a:p>
          <a:p>
            <a:r>
              <a:rPr lang="es-ES" dirty="0" smtClean="0"/>
              <a:t>Existe </a:t>
            </a:r>
            <a:r>
              <a:rPr lang="es-ES" dirty="0"/>
              <a:t>una multiplicidad de arquitecturas y sistemas tecnológicos aplicados a problemas </a:t>
            </a:r>
            <a:r>
              <a:rPr lang="es-ES" dirty="0" smtClean="0"/>
              <a:t>similares  (Bases-Metodológicas)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99898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6192C-48B6-4983-B461-3C7CE759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3200" dirty="0" smtClean="0"/>
              <a:t>2.2  Objetivo</a:t>
            </a:r>
            <a:endParaRPr lang="es-EC" sz="32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4BDAEF-4042-42A5-8E32-B474AF59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33" y="1693193"/>
            <a:ext cx="12537984" cy="4937348"/>
          </a:xfrm>
        </p:spPr>
        <p:txBody>
          <a:bodyPr/>
          <a:lstStyle/>
          <a:p>
            <a:pPr marL="0" indent="0" algn="ctr">
              <a:buNone/>
            </a:pPr>
            <a:endParaRPr lang="es-EC" sz="2800" dirty="0"/>
          </a:p>
          <a:p>
            <a:pPr marL="0" indent="0" algn="ctr">
              <a:buNone/>
            </a:pPr>
            <a:endParaRPr lang="es-EC" sz="2800" dirty="0"/>
          </a:p>
          <a:p>
            <a:pPr algn="ctr"/>
            <a:r>
              <a:rPr lang="es-EC" sz="2400" dirty="0" smtClean="0"/>
              <a:t>En </a:t>
            </a:r>
            <a:r>
              <a:rPr lang="es-EC" sz="2400" dirty="0"/>
              <a:t>base a la situación actual de la PTAP de Catamayo en las fases de bombeo y de almacenamiento dentro de la etapa de purificación del agua, el objetivo del presente trabajo </a:t>
            </a:r>
            <a:r>
              <a:rPr lang="es-EC" sz="2400" dirty="0" smtClean="0"/>
              <a:t>fue </a:t>
            </a:r>
            <a:r>
              <a:rPr lang="es-EC" sz="2400" dirty="0"/>
              <a:t>diseñar una arquitectura tecnológica, de bajo costo para la automatización del sistema de bombeo y almacenamiento de </a:t>
            </a:r>
            <a:r>
              <a:rPr lang="es-EC" sz="2400" dirty="0" smtClean="0"/>
              <a:t>agua, con un sistema de alimentación autosustentable durante </a:t>
            </a:r>
            <a:r>
              <a:rPr lang="es-EC" sz="2400" dirty="0"/>
              <a:t>la etapa antes </a:t>
            </a:r>
            <a:r>
              <a:rPr lang="es-EC" sz="2400" dirty="0" smtClean="0"/>
              <a:t>mencionada.</a:t>
            </a:r>
            <a:endParaRPr lang="es-EC" sz="240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CE7BC0-6547-41E8-8F19-65FCCE9F3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8</a:t>
            </a:fld>
            <a:endParaRPr lang="es-ES" altLang="es-EC"/>
          </a:p>
        </p:txBody>
      </p:sp>
    </p:spTree>
    <p:extLst>
      <p:ext uri="{BB962C8B-B14F-4D97-AF65-F5344CB8AC3E}">
        <p14:creationId xmlns:p14="http://schemas.microsoft.com/office/powerpoint/2010/main" val="242685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n 1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79" t="31258" r="13834" b="19504"/>
          <a:stretch/>
        </p:blipFill>
        <p:spPr bwMode="auto">
          <a:xfrm>
            <a:off x="8263684" y="2158754"/>
            <a:ext cx="5180854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DD6192C-48B6-4983-B461-3C7CE759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sz="2400" dirty="0" smtClean="0"/>
              <a:t>2.3</a:t>
            </a:r>
            <a:r>
              <a:rPr lang="es-EC" sz="3200" dirty="0" smtClean="0"/>
              <a:t> </a:t>
            </a:r>
            <a:r>
              <a:rPr lang="es-EC" sz="2400" dirty="0"/>
              <a:t>Arquitectura para la automatización del sistema de bombeo y almacenamiento </a:t>
            </a:r>
            <a:endParaRPr lang="es-EC" sz="2000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4BDAEF-4042-42A5-8E32-B474AF59C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277" y="1080000"/>
            <a:ext cx="12537984" cy="5406525"/>
          </a:xfrm>
        </p:spPr>
        <p:txBody>
          <a:bodyPr/>
          <a:lstStyle/>
          <a:p>
            <a:pPr marL="0" indent="0">
              <a:buNone/>
            </a:pPr>
            <a:r>
              <a:rPr lang="es-EC" dirty="0" smtClean="0"/>
              <a:t> </a:t>
            </a:r>
            <a:endParaRPr lang="es-EC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ECE7BC0-6547-41E8-8F19-65FCCE9F3F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8FA0F1-61D3-424E-8B9C-CDB58640081F}" type="slidenum">
              <a:rPr lang="es-ES" altLang="es-EC" smtClean="0"/>
              <a:pPr>
                <a:defRPr/>
              </a:pPr>
              <a:t>9</a:t>
            </a:fld>
            <a:endParaRPr lang="es-ES" altLang="es-EC"/>
          </a:p>
        </p:txBody>
      </p:sp>
      <p:pic>
        <p:nvPicPr>
          <p:cNvPr id="12" name="Imagen 1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824" y="1077573"/>
            <a:ext cx="4538955" cy="54760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agen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44" b="20213"/>
          <a:stretch>
            <a:fillRect/>
          </a:stretch>
        </p:blipFill>
        <p:spPr bwMode="auto">
          <a:xfrm>
            <a:off x="25525" y="1045121"/>
            <a:ext cx="3504617" cy="270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agen 1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58" t="16669" r="25493" b="38509"/>
          <a:stretch/>
        </p:blipFill>
        <p:spPr bwMode="auto">
          <a:xfrm>
            <a:off x="23388" y="3997449"/>
            <a:ext cx="3674545" cy="259998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7533" y="3754640"/>
            <a:ext cx="1944216" cy="242809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Fig.1 Estación remota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-46483" y="6589737"/>
            <a:ext cx="1944216" cy="242809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Fig.2 Estación central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769941" y="6603264"/>
            <a:ext cx="4536504" cy="264462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Fig.3 Arquitectura del sistema de automatización propuesto</a:t>
            </a:r>
            <a:endParaRPr lang="es-EC" sz="1400" dirty="0">
              <a:solidFill>
                <a:schemeClr val="tx1"/>
              </a:solidFill>
            </a:endParaRPr>
          </a:p>
        </p:txBody>
      </p:sp>
      <p:sp>
        <p:nvSpPr>
          <p:cNvPr id="16" name="Rectángulo 15"/>
          <p:cNvSpPr/>
          <p:nvPr/>
        </p:nvSpPr>
        <p:spPr>
          <a:xfrm>
            <a:off x="8810501" y="5990916"/>
            <a:ext cx="4358442" cy="203931"/>
          </a:xfrm>
          <a:prstGeom prst="rect">
            <a:avLst/>
          </a:prstGeom>
          <a:noFill/>
          <a:ln>
            <a:solidFill>
              <a:srgbClr val="5173A5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C" sz="1400" dirty="0" smtClean="0">
                <a:solidFill>
                  <a:schemeClr val="tx1"/>
                </a:solidFill>
              </a:rPr>
              <a:t>Fig.4 Esquema grafico de la implementación del sistema</a:t>
            </a:r>
            <a:endParaRPr lang="es-EC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74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LANTILLAS-UTP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DC07B59-F1F1-4481-BEA0-E112ED9EABA3}">
  <we:reference id="wa104334910" version="1.0.0.0" store="es-ES" storeType="OMEX"/>
  <we:alternateReferences>
    <we:reference id="WA104334910" version="1.0.0.0" store="WA104334910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PLANTILLAS-UTPL</Template>
  <TotalTime>10193</TotalTime>
  <Words>1474</Words>
  <Application>Microsoft Office PowerPoint</Application>
  <PresentationFormat>Personalizado</PresentationFormat>
  <Paragraphs>258</Paragraphs>
  <Slides>25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SimSun</vt:lpstr>
      <vt:lpstr>Arial</vt:lpstr>
      <vt:lpstr>Calibri</vt:lpstr>
      <vt:lpstr>Cambria Math</vt:lpstr>
      <vt:lpstr>Times New Roman</vt:lpstr>
      <vt:lpstr>PLANTILLAS-UTPL</vt:lpstr>
      <vt:lpstr>Presentación de PowerPoint</vt:lpstr>
      <vt:lpstr>Monitoreo y automatización del proceso de bombeo y almacenamiento de agua potable aplicado a una Planta de Tratamiento de Agua </vt:lpstr>
      <vt:lpstr>Índice de Contenidos</vt:lpstr>
      <vt:lpstr>1.  Introducción</vt:lpstr>
      <vt:lpstr>1. Introducción</vt:lpstr>
      <vt:lpstr>2.  Generalidades</vt:lpstr>
      <vt:lpstr>2.1  Referenciación: Proyectos similares</vt:lpstr>
      <vt:lpstr>2.2  Objetivo</vt:lpstr>
      <vt:lpstr>2.3 Arquitectura para la automatización del sistema de bombeo y almacenamiento </vt:lpstr>
      <vt:lpstr>3.  Estructura del sistema</vt:lpstr>
      <vt:lpstr>3.1  Descripciones de ubicación de: Tx y Rx</vt:lpstr>
      <vt:lpstr>3.2  Selección y Descripción del Hardware</vt:lpstr>
      <vt:lpstr>3.2  Selección y Descripción del Hardware</vt:lpstr>
      <vt:lpstr>3.3  Diseño del sistema</vt:lpstr>
      <vt:lpstr>3.3  Diseño del sistema</vt:lpstr>
      <vt:lpstr>3.3  Diseño del sistema</vt:lpstr>
      <vt:lpstr>4.  RESULTADOS</vt:lpstr>
      <vt:lpstr>4.1 Implementación física de estaciones.</vt:lpstr>
      <vt:lpstr>4.1 Implementación física de estaciones.</vt:lpstr>
      <vt:lpstr>4.1 Implementación física de estaciones.</vt:lpstr>
      <vt:lpstr>4.2 Resultados de monitoreo.</vt:lpstr>
      <vt:lpstr>6.  Conclusiones</vt:lpstr>
      <vt:lpstr>6. Conclusiones.</vt:lpstr>
      <vt:lpstr>6. Conclusiones</vt:lpstr>
      <vt:lpstr>Gracias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PowerPoint</dc:title>
  <dc:subject>Presentación PowerPoint</dc:subject>
  <dc:creator>Universidad Técnica Particular de Loja</dc:creator>
  <cp:keywords>utpl, www.utpl.edu.ec, universidad técnica particular de loja, educación, gerencia de marketing, presentación powerpoint  utpl , manual de imagen</cp:keywords>
  <dc:description>La Presentación de PowerPoint UTPL utilizada para capacitaciones, exposiciones, informes, etc. Se debe tener presente el uso correcto de la marca UTPL.</dc:description>
  <cp:lastModifiedBy>Miguel Cueva (Mact)</cp:lastModifiedBy>
  <cp:revision>375</cp:revision>
  <dcterms:created xsi:type="dcterms:W3CDTF">2013-07-30T17:15:34Z</dcterms:created>
  <dcterms:modified xsi:type="dcterms:W3CDTF">2018-06-11T05:40:27Z</dcterms:modified>
  <cp:category>presentación de powerpoint</cp:category>
  <cp:contentStatus>terminada</cp:contentStatus>
</cp:coreProperties>
</file>